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58" r:id="rId4"/>
    <p:sldId id="259" r:id="rId5"/>
    <p:sldId id="270" r:id="rId6"/>
    <p:sldId id="261" r:id="rId7"/>
    <p:sldId id="262" r:id="rId8"/>
    <p:sldId id="263" r:id="rId9"/>
    <p:sldId id="265" r:id="rId10"/>
    <p:sldId id="266" r:id="rId11"/>
    <p:sldId id="271" r:id="rId12"/>
    <p:sldId id="272" r:id="rId13"/>
    <p:sldId id="273" r:id="rId14"/>
    <p:sldId id="264" r:id="rId15"/>
    <p:sldId id="267" r:id="rId16"/>
    <p:sldId id="268" r:id="rId17"/>
    <p:sldId id="274"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62289" autoAdjust="0"/>
  </p:normalViewPr>
  <p:slideViewPr>
    <p:cSldViewPr snapToGrid="0">
      <p:cViewPr varScale="1">
        <p:scale>
          <a:sx n="69" d="100"/>
          <a:sy n="69" d="100"/>
        </p:scale>
        <p:origin x="14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17AEE4-9F6C-40EB-9C51-7F400C85CC22}" type="datetimeFigureOut">
              <a:rPr lang="da-DK" smtClean="0"/>
              <a:t>04-04-2018</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8EAF6D-4B6B-4596-BA1D-664EB3B03397}" type="slidenum">
              <a:rPr lang="da-DK" smtClean="0"/>
              <a:t>‹nr.›</a:t>
            </a:fld>
            <a:endParaRPr lang="da-DK"/>
          </a:p>
        </p:txBody>
      </p:sp>
    </p:spTree>
    <p:extLst>
      <p:ext uri="{BB962C8B-B14F-4D97-AF65-F5344CB8AC3E}">
        <p14:creationId xmlns:p14="http://schemas.microsoft.com/office/powerpoint/2010/main" val="3435417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Her skal du indsætte</a:t>
            </a:r>
            <a:r>
              <a:rPr lang="da-DK" baseline="0" dirty="0" smtClean="0"/>
              <a:t> dit navn og bibliotekets logo</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a:t>
            </a:fld>
            <a:endParaRPr lang="da-DK"/>
          </a:p>
        </p:txBody>
      </p:sp>
    </p:spTree>
    <p:extLst>
      <p:ext uri="{BB962C8B-B14F-4D97-AF65-F5344CB8AC3E}">
        <p14:creationId xmlns:p14="http://schemas.microsoft.com/office/powerpoint/2010/main" val="2120406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Vis video med Louise</a:t>
            </a:r>
            <a:r>
              <a:rPr lang="da-DK" baseline="0" dirty="0" smtClean="0"/>
              <a:t> fra Brønderslev Bibliotek</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11</a:t>
            </a:fld>
            <a:endParaRPr lang="da-DK"/>
          </a:p>
        </p:txBody>
      </p:sp>
    </p:spTree>
    <p:extLst>
      <p:ext uri="{BB962C8B-B14F-4D97-AF65-F5344CB8AC3E}">
        <p14:creationId xmlns:p14="http://schemas.microsoft.com/office/powerpoint/2010/main" val="1913276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Vis video med Louise</a:t>
            </a:r>
            <a:r>
              <a:rPr lang="da-DK" baseline="0" dirty="0" smtClean="0"/>
              <a:t> fra Brønderslev Bibliotek</a:t>
            </a:r>
            <a:endParaRPr lang="da-DK" dirty="0" smtClean="0"/>
          </a:p>
          <a:p>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12</a:t>
            </a:fld>
            <a:endParaRPr lang="da-DK"/>
          </a:p>
        </p:txBody>
      </p:sp>
    </p:spTree>
    <p:extLst>
      <p:ext uri="{BB962C8B-B14F-4D97-AF65-F5344CB8AC3E}">
        <p14:creationId xmlns:p14="http://schemas.microsoft.com/office/powerpoint/2010/main" val="3285115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Vis video med Louise</a:t>
            </a:r>
            <a:r>
              <a:rPr lang="da-DK" baseline="0" dirty="0" smtClean="0"/>
              <a:t> fra Brønderslev Bibliotek</a:t>
            </a:r>
            <a:endParaRPr lang="da-DK" dirty="0" smtClean="0"/>
          </a:p>
          <a:p>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13</a:t>
            </a:fld>
            <a:endParaRPr lang="da-DK"/>
          </a:p>
        </p:txBody>
      </p:sp>
    </p:spTree>
    <p:extLst>
      <p:ext uri="{BB962C8B-B14F-4D97-AF65-F5344CB8AC3E}">
        <p14:creationId xmlns:p14="http://schemas.microsoft.com/office/powerpoint/2010/main" val="1987961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Opsummer hvad eleverne skal</a:t>
            </a:r>
          </a:p>
          <a:p>
            <a:r>
              <a:rPr lang="da-DK" dirty="0" smtClean="0"/>
              <a:t>Fortæl dem at deres interviews også kommer</a:t>
            </a:r>
            <a:r>
              <a:rPr lang="da-DK" baseline="0" dirty="0" smtClean="0"/>
              <a:t> på facebooksiden</a:t>
            </a:r>
            <a:endParaRPr lang="da-DK" dirty="0" smtClean="0"/>
          </a:p>
          <a:p>
            <a:r>
              <a:rPr lang="da-DK" dirty="0" smtClean="0"/>
              <a:t>Indsæt din mailadresse og tidspunkt</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14</a:t>
            </a:fld>
            <a:endParaRPr lang="da-DK"/>
          </a:p>
        </p:txBody>
      </p:sp>
    </p:spTree>
    <p:extLst>
      <p:ext uri="{BB962C8B-B14F-4D97-AF65-F5344CB8AC3E}">
        <p14:creationId xmlns:p14="http://schemas.microsoft.com/office/powerpoint/2010/main" val="6800762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Indsæt tidspunkter</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15</a:t>
            </a:fld>
            <a:endParaRPr lang="da-DK"/>
          </a:p>
        </p:txBody>
      </p:sp>
    </p:spTree>
    <p:extLst>
      <p:ext uri="{BB962C8B-B14F-4D97-AF65-F5344CB8AC3E}">
        <p14:creationId xmlns:p14="http://schemas.microsoft.com/office/powerpoint/2010/main" val="3666816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Nu skal i ud og lave interviews,</a:t>
            </a:r>
            <a:r>
              <a:rPr lang="da-DK" baseline="0" dirty="0" smtClean="0"/>
              <a:t> fortæl eleverne hvor det er der er lavet en aftale om, at de må lave interviews. Det kan være der er særlige regler, fx at en lukket dør betyder nej tak, og at de skal respektere at ikke alle vil være med. Snak </a:t>
            </a:r>
            <a:r>
              <a:rPr lang="da-DK" baseline="0" dirty="0" err="1" smtClean="0"/>
              <a:t>evt</a:t>
            </a:r>
            <a:r>
              <a:rPr lang="da-DK" baseline="0" dirty="0" smtClean="0"/>
              <a:t> med eleverne om at respektere det er en arbejdsplads (eller hvor det er) og hvordan man opfører sig der, at man går stille på gangene og er stille ud omkring interviewene.</a:t>
            </a:r>
          </a:p>
          <a:p>
            <a:r>
              <a:rPr lang="da-DK" baseline="0" dirty="0" smtClean="0"/>
              <a:t>Husk at grupperne skal aftale roller, og at alle grupper skal komme hjem med 3 interviews</a:t>
            </a:r>
          </a:p>
          <a:p>
            <a:r>
              <a:rPr lang="da-DK" baseline="0" dirty="0" smtClean="0"/>
              <a:t>Indsæt tidspunkt og fortæl eleverne at de ikke har ret lang tid, så de skal bruge det de har øvet!</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16</a:t>
            </a:fld>
            <a:endParaRPr lang="da-DK"/>
          </a:p>
        </p:txBody>
      </p:sp>
    </p:spTree>
    <p:extLst>
      <p:ext uri="{BB962C8B-B14F-4D97-AF65-F5344CB8AC3E}">
        <p14:creationId xmlns:p14="http://schemas.microsoft.com/office/powerpoint/2010/main" val="3834228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Husk</a:t>
            </a:r>
            <a:r>
              <a:rPr lang="da-DK" baseline="0" dirty="0" smtClean="0"/>
              <a:t> alle I laver et interview med skal have en flyer, så de ved, hvad de har sagt ja til. Det er vigtigt de får den!!!</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17</a:t>
            </a:fld>
            <a:endParaRPr lang="da-DK"/>
          </a:p>
        </p:txBody>
      </p:sp>
    </p:spTree>
    <p:extLst>
      <p:ext uri="{BB962C8B-B14F-4D97-AF65-F5344CB8AC3E}">
        <p14:creationId xmlns:p14="http://schemas.microsoft.com/office/powerpoint/2010/main" val="2269076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0" dirty="0" smtClean="0"/>
              <a:t>Lav</a:t>
            </a:r>
            <a:r>
              <a:rPr lang="da-DK" b="0" baseline="0" dirty="0" smtClean="0"/>
              <a:t> en opsamling på dagens arbejde</a:t>
            </a:r>
          </a:p>
          <a:p>
            <a:endParaRPr lang="da-DK" b="0" dirty="0" smtClean="0"/>
          </a:p>
          <a:p>
            <a:r>
              <a:rPr lang="da-DK" b="1" dirty="0" smtClean="0"/>
              <a:t>Husk </a:t>
            </a:r>
            <a:r>
              <a:rPr lang="da-DK" b="1" dirty="0" smtClean="0"/>
              <a:t>at få lavet</a:t>
            </a:r>
            <a:r>
              <a:rPr lang="da-DK" b="1" baseline="0" dirty="0" smtClean="0"/>
              <a:t> det medfølgende evalueringsskema</a:t>
            </a:r>
            <a:endParaRPr lang="da-DK" b="1" dirty="0"/>
          </a:p>
        </p:txBody>
      </p:sp>
      <p:sp>
        <p:nvSpPr>
          <p:cNvPr id="4" name="Pladsholder til slidenummer 3"/>
          <p:cNvSpPr>
            <a:spLocks noGrp="1"/>
          </p:cNvSpPr>
          <p:nvPr>
            <p:ph type="sldNum" sz="quarter" idx="10"/>
          </p:nvPr>
        </p:nvSpPr>
        <p:spPr/>
        <p:txBody>
          <a:bodyPr/>
          <a:lstStyle/>
          <a:p>
            <a:fld id="{9F8EAF6D-4B6B-4596-BA1D-664EB3B03397}" type="slidenum">
              <a:rPr lang="da-DK" smtClean="0"/>
              <a:t>18</a:t>
            </a:fld>
            <a:endParaRPr lang="da-DK"/>
          </a:p>
        </p:txBody>
      </p:sp>
    </p:spTree>
    <p:extLst>
      <p:ext uri="{BB962C8B-B14F-4D97-AF65-F5344CB8AC3E}">
        <p14:creationId xmlns:p14="http://schemas.microsoft.com/office/powerpoint/2010/main" val="2053782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Pas programmet</a:t>
            </a:r>
            <a:r>
              <a:rPr lang="da-DK" baseline="0" dirty="0" smtClean="0"/>
              <a:t> til, så det passer til den aftale du har med den enkelte skole, klasse, gruppe</a:t>
            </a:r>
          </a:p>
          <a:p>
            <a:endParaRPr lang="da-DK" baseline="0" dirty="0" smtClean="0"/>
          </a:p>
          <a:p>
            <a:r>
              <a:rPr lang="da-DK" sz="1200" kern="1200" dirty="0" err="1" smtClean="0">
                <a:solidFill>
                  <a:schemeClr val="tx1"/>
                </a:solidFill>
                <a:effectLst/>
                <a:latin typeface="+mn-lt"/>
                <a:ea typeface="+mn-ea"/>
                <a:cs typeface="+mn-cs"/>
              </a:rPr>
              <a:t>Xxx</a:t>
            </a:r>
            <a:r>
              <a:rPr lang="da-DK" sz="1200" kern="1200" dirty="0" smtClean="0">
                <a:solidFill>
                  <a:schemeClr val="tx1"/>
                </a:solidFill>
                <a:effectLst/>
                <a:latin typeface="+mn-lt"/>
                <a:ea typeface="+mn-ea"/>
                <a:cs typeface="+mn-cs"/>
              </a:rPr>
              <a:t> bibliotek har glædet sig til at kunne byde velkommen her til So-</a:t>
            </a:r>
            <a:r>
              <a:rPr lang="da-DK" sz="1200" kern="1200" dirty="0" err="1" smtClean="0">
                <a:solidFill>
                  <a:schemeClr val="tx1"/>
                </a:solidFill>
                <a:effectLst/>
                <a:latin typeface="+mn-lt"/>
                <a:ea typeface="+mn-ea"/>
                <a:cs typeface="+mn-cs"/>
              </a:rPr>
              <a:t>Me</a:t>
            </a:r>
            <a:r>
              <a:rPr lang="da-DK" sz="1200" kern="1200" baseline="0" dirty="0" smtClean="0">
                <a:solidFill>
                  <a:schemeClr val="tx1"/>
                </a:solidFill>
                <a:effectLst/>
                <a:latin typeface="+mn-lt"/>
                <a:ea typeface="+mn-ea"/>
                <a:cs typeface="+mn-cs"/>
              </a:rPr>
              <a:t> journalist for en dag</a:t>
            </a:r>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Kulturkaravanen er jo den store kultursatsning fra den regionale kulturaftale, som frem til 2020 bringer kulturoplevelser ud til de nordjyske borgere. </a:t>
            </a:r>
          </a:p>
          <a:p>
            <a:r>
              <a:rPr lang="da-DK" sz="1200" kern="1200" dirty="0" smtClean="0">
                <a:solidFill>
                  <a:schemeClr val="tx1"/>
                </a:solidFill>
                <a:effectLst/>
                <a:latin typeface="+mn-lt"/>
                <a:ea typeface="+mn-ea"/>
                <a:cs typeface="+mn-cs"/>
              </a:rPr>
              <a:t>I denne første runde er de nordjyske biblioteker en af kulturaktørerne, som </a:t>
            </a:r>
            <a:r>
              <a:rPr lang="da-DK" sz="1200" kern="1200" dirty="0" err="1" smtClean="0">
                <a:solidFill>
                  <a:schemeClr val="tx1"/>
                </a:solidFill>
                <a:effectLst/>
                <a:latin typeface="+mn-lt"/>
                <a:ea typeface="+mn-ea"/>
                <a:cs typeface="+mn-cs"/>
              </a:rPr>
              <a:t>bla</a:t>
            </a:r>
            <a:r>
              <a:rPr lang="da-DK" sz="1200" kern="1200" dirty="0" smtClean="0">
                <a:solidFill>
                  <a:schemeClr val="tx1"/>
                </a:solidFill>
                <a:effectLst/>
                <a:latin typeface="+mn-lt"/>
                <a:ea typeface="+mn-ea"/>
                <a:cs typeface="+mn-cs"/>
              </a:rPr>
              <a:t>. Står bag arrangementet i dag. </a:t>
            </a:r>
          </a:p>
          <a:p>
            <a:r>
              <a:rPr lang="da-DK" sz="1200" kern="1200" dirty="0" smtClean="0">
                <a:solidFill>
                  <a:schemeClr val="tx1"/>
                </a:solidFill>
                <a:effectLst/>
                <a:latin typeface="+mn-lt"/>
                <a:ea typeface="+mn-ea"/>
                <a:cs typeface="+mn-cs"/>
              </a:rPr>
              <a:t>Det er derfor en stor fornøjelse at I er mødt frem og er med til at fejre kulturen hylde hverdagens små og store meningsfortættede glimt. Det handler kort sagt om at genfortrylle hverdagen. </a:t>
            </a:r>
          </a:p>
          <a:p>
            <a:r>
              <a:rPr lang="da-DK" sz="1200" kern="1200" dirty="0" smtClean="0">
                <a:solidFill>
                  <a:schemeClr val="tx1"/>
                </a:solidFill>
                <a:effectLst/>
                <a:latin typeface="+mn-lt"/>
                <a:ea typeface="+mn-ea"/>
                <a:cs typeface="+mn-cs"/>
              </a:rPr>
              <a:t>Med karavanearrangementet vil vi gerne sætte folk i det lokalområde, vi besøger, i gang med at tale med hinanden om deres hverdag: hvad er de glade for i deres lokalområde, hvad fungerer godt, hvad har værdi i hverdagen der hjemme, hvordan kunne man få mere af det man er glad for i sit lokalområde og der hjemme? </a:t>
            </a:r>
          </a:p>
          <a:p>
            <a:r>
              <a:rPr lang="da-DK" sz="1200" kern="1200" dirty="0" smtClean="0">
                <a:solidFill>
                  <a:schemeClr val="tx1"/>
                </a:solidFill>
                <a:effectLst/>
                <a:latin typeface="+mn-lt"/>
                <a:ea typeface="+mn-ea"/>
                <a:cs typeface="+mn-cs"/>
              </a:rPr>
              <a:t>Formålet er at kaste lys på det, der fungerer godt og som man er glad for og stolt over – og så finde sammen om at skabe mere af det eller noget helt andet, der dukker op i samtalerne. </a:t>
            </a:r>
          </a:p>
          <a:p>
            <a:r>
              <a:rPr lang="da-DK" sz="1200" kern="1200" dirty="0" smtClean="0">
                <a:solidFill>
                  <a:schemeClr val="tx1"/>
                </a:solidFill>
                <a:effectLst/>
                <a:latin typeface="+mn-lt"/>
                <a:ea typeface="+mn-ea"/>
                <a:cs typeface="+mn-cs"/>
              </a:rPr>
              <a:t>Bibliotekerne står bag syv arrangementer, som er målrettet alle aldersgrupper og målgrupper. </a:t>
            </a:r>
          </a:p>
          <a:p>
            <a:r>
              <a:rPr lang="da-DK" sz="1200" kern="1200" dirty="0" smtClean="0">
                <a:solidFill>
                  <a:schemeClr val="tx1"/>
                </a:solidFill>
                <a:effectLst/>
                <a:latin typeface="+mn-lt"/>
                <a:ea typeface="+mn-ea"/>
                <a:cs typeface="+mn-cs"/>
              </a:rPr>
              <a:t>Det er jo bibliotekernes styrke at vi et fælles og neutralt rum i det lokale med masser af tilbud.</a:t>
            </a:r>
          </a:p>
          <a:p>
            <a:r>
              <a:rPr lang="da-DK" sz="1200" kern="1200" dirty="0" smtClean="0">
                <a:solidFill>
                  <a:schemeClr val="tx1"/>
                </a:solidFill>
                <a:effectLst/>
                <a:latin typeface="+mn-lt"/>
                <a:ea typeface="+mn-ea"/>
                <a:cs typeface="+mn-cs"/>
              </a:rPr>
              <a:t>Kulturkaravanen giver os mulighed for som bibliotek at komme ud over stepperne og vise nogle af vores kernetilbud til alle nordjyder. </a:t>
            </a:r>
          </a:p>
          <a:p>
            <a:r>
              <a:rPr lang="da-DK" sz="1200" kern="1200" dirty="0" smtClean="0">
                <a:solidFill>
                  <a:schemeClr val="tx1"/>
                </a:solidFill>
                <a:effectLst/>
                <a:latin typeface="+mn-lt"/>
                <a:ea typeface="+mn-ea"/>
                <a:cs typeface="+mn-cs"/>
              </a:rPr>
              <a:t> </a:t>
            </a:r>
          </a:p>
          <a:p>
            <a:r>
              <a:rPr lang="da-DK" sz="1200" kern="1200" dirty="0" smtClean="0">
                <a:solidFill>
                  <a:schemeClr val="tx1"/>
                </a:solidFill>
                <a:effectLst/>
                <a:latin typeface="+mn-lt"/>
                <a:ea typeface="+mn-ea"/>
                <a:cs typeface="+mn-cs"/>
              </a:rPr>
              <a:t>Der sker rigtig meget på biblioteket disse dage – så kom forbi og vær med til Kulturkaravanen – Hverdagsglimt. I skal i dag være med til at fortælle små glimt fra</a:t>
            </a:r>
            <a:r>
              <a:rPr lang="da-DK" sz="1200" kern="1200" baseline="0" dirty="0" smtClean="0">
                <a:solidFill>
                  <a:schemeClr val="tx1"/>
                </a:solidFill>
                <a:effectLst/>
                <a:latin typeface="+mn-lt"/>
                <a:ea typeface="+mn-ea"/>
                <a:cs typeface="+mn-cs"/>
              </a:rPr>
              <a:t> hverdagen i XX kommune</a:t>
            </a:r>
            <a:endParaRPr lang="da-DK" sz="1200" kern="1200" dirty="0" smtClean="0">
              <a:solidFill>
                <a:schemeClr val="tx1"/>
              </a:solidFill>
              <a:effectLst/>
              <a:latin typeface="+mn-lt"/>
              <a:ea typeface="+mn-ea"/>
              <a:cs typeface="+mn-cs"/>
            </a:endParaRPr>
          </a:p>
          <a:p>
            <a:r>
              <a:rPr lang="da-DK" sz="1200" kern="1200" dirty="0" smtClean="0">
                <a:solidFill>
                  <a:schemeClr val="tx1"/>
                </a:solidFill>
                <a:effectLst/>
                <a:latin typeface="+mn-lt"/>
                <a:ea typeface="+mn-ea"/>
                <a:cs typeface="+mn-cs"/>
              </a:rPr>
              <a:t> </a:t>
            </a:r>
          </a:p>
          <a:p>
            <a:r>
              <a:rPr lang="da-DK" baseline="0" dirty="0" smtClean="0"/>
              <a:t>I skal i dag høre om siden </a:t>
            </a:r>
            <a:r>
              <a:rPr lang="da-DK" baseline="0" dirty="0" err="1" smtClean="0"/>
              <a:t>Humans</a:t>
            </a:r>
            <a:r>
              <a:rPr lang="da-DK" baseline="0" dirty="0" smtClean="0"/>
              <a:t> of New York,  er der nogen der kender siden?</a:t>
            </a:r>
          </a:p>
          <a:p>
            <a:r>
              <a:rPr lang="da-DK" baseline="0" dirty="0" smtClean="0"/>
              <a:t>I skal nok få den at se om lidt, men det er en side som har samlet mange små interviews af personer i new </a:t>
            </a:r>
            <a:r>
              <a:rPr lang="da-DK" baseline="0" dirty="0" err="1" smtClean="0"/>
              <a:t>york</a:t>
            </a:r>
            <a:r>
              <a:rPr lang="da-DK" baseline="0" dirty="0" smtClean="0"/>
              <a:t> og fortæller om deres liv.</a:t>
            </a:r>
          </a:p>
          <a:p>
            <a:endParaRPr lang="da-DK" baseline="0" dirty="0" smtClean="0"/>
          </a:p>
          <a:p>
            <a:r>
              <a:rPr lang="da-DK" baseline="0" dirty="0" smtClean="0"/>
              <a:t>I skal også selv prøve at lave små interview, først med hinanden og bag efter ude i byen. Vi har fået lov til at gå på XXXX (indsæt sted) og lave interviews.</a:t>
            </a:r>
          </a:p>
          <a:p>
            <a:r>
              <a:rPr lang="da-DK" baseline="0" dirty="0" smtClean="0"/>
              <a:t>Når I har lavet interviews skal I samle dem og så skal de sættes på en facebookside.</a:t>
            </a:r>
          </a:p>
          <a:p>
            <a:r>
              <a:rPr lang="da-DK" baseline="0" dirty="0" smtClean="0"/>
              <a:t>I får en flyer med (husk at printe dem) som I kan give til alle dem I interviewer, så ved de hvor de kan se deres interview.</a:t>
            </a:r>
          </a:p>
          <a:p>
            <a:r>
              <a:rPr lang="da-DK" baseline="0" dirty="0" smtClean="0"/>
              <a:t>I skal altså i dag ud og finde de bedste historier om det gode liv i XXX kommune. I bliver altså både journalister men også en slags hverdagsdetektiver</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2</a:t>
            </a:fld>
            <a:endParaRPr lang="da-DK"/>
          </a:p>
        </p:txBody>
      </p:sp>
    </p:spTree>
    <p:extLst>
      <p:ext uri="{BB962C8B-B14F-4D97-AF65-F5344CB8AC3E}">
        <p14:creationId xmlns:p14="http://schemas.microsoft.com/office/powerpoint/2010/main" val="2880493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Her skal du indsætte et lille interview med dig, lad</a:t>
            </a:r>
            <a:r>
              <a:rPr lang="da-DK" baseline="0" dirty="0" smtClean="0"/>
              <a:t> dig endelig inspirere af siden </a:t>
            </a:r>
            <a:r>
              <a:rPr lang="da-DK" baseline="0" dirty="0" err="1" smtClean="0"/>
              <a:t>Humans</a:t>
            </a:r>
            <a:r>
              <a:rPr lang="da-DK" baseline="0" dirty="0" smtClean="0"/>
              <a:t> of New York og lav et mini interview med dig selv</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3</a:t>
            </a:fld>
            <a:endParaRPr lang="da-DK"/>
          </a:p>
        </p:txBody>
      </p:sp>
    </p:spTree>
    <p:extLst>
      <p:ext uri="{BB962C8B-B14F-4D97-AF65-F5344CB8AC3E}">
        <p14:creationId xmlns:p14="http://schemas.microsoft.com/office/powerpoint/2010/main" val="2673042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Når du har kigget</a:t>
            </a:r>
            <a:r>
              <a:rPr lang="da-DK" baseline="0" dirty="0" smtClean="0"/>
              <a:t> på siden om </a:t>
            </a:r>
            <a:r>
              <a:rPr lang="da-DK" baseline="0" dirty="0" err="1" smtClean="0"/>
              <a:t>Humans</a:t>
            </a:r>
            <a:r>
              <a:rPr lang="da-DK" baseline="0" dirty="0" smtClean="0"/>
              <a:t> of New York skal du her fortælle lidt om de indtryk du har fået og hvordan du oplever siden</a:t>
            </a:r>
          </a:p>
          <a:p>
            <a:r>
              <a:rPr lang="da-DK" dirty="0" smtClean="0"/>
              <a:t>Tilføj dine egne noter, hvad er dit indtryk af siden</a:t>
            </a:r>
          </a:p>
          <a:p>
            <a:r>
              <a:rPr lang="da-DK" sz="1200" b="0" i="0" kern="1200" dirty="0" err="1" smtClean="0">
                <a:solidFill>
                  <a:schemeClr val="tx1"/>
                </a:solidFill>
                <a:effectLst/>
                <a:latin typeface="+mn-lt"/>
                <a:ea typeface="+mn-ea"/>
                <a:cs typeface="+mn-cs"/>
              </a:rPr>
              <a:t>Brandon</a:t>
            </a:r>
            <a:r>
              <a:rPr lang="da-DK" sz="1200" b="0" i="0" kern="1200" dirty="0" smtClean="0">
                <a:solidFill>
                  <a:schemeClr val="tx1"/>
                </a:solidFill>
                <a:effectLst/>
                <a:latin typeface="+mn-lt"/>
                <a:ea typeface="+mn-ea"/>
                <a:cs typeface="+mn-cs"/>
              </a:rPr>
              <a:t> Stanton, fotografen bag "</a:t>
            </a:r>
            <a:r>
              <a:rPr lang="da-DK" sz="1200" b="0" i="0" kern="1200" dirty="0" err="1" smtClean="0">
                <a:solidFill>
                  <a:schemeClr val="tx1"/>
                </a:solidFill>
                <a:effectLst/>
                <a:latin typeface="+mn-lt"/>
                <a:ea typeface="+mn-ea"/>
                <a:cs typeface="+mn-cs"/>
              </a:rPr>
              <a:t>Humans</a:t>
            </a:r>
            <a:r>
              <a:rPr lang="da-DK" sz="1200" b="0" i="0" kern="1200" dirty="0" smtClean="0">
                <a:solidFill>
                  <a:schemeClr val="tx1"/>
                </a:solidFill>
                <a:effectLst/>
                <a:latin typeface="+mn-lt"/>
                <a:ea typeface="+mn-ea"/>
                <a:cs typeface="+mn-cs"/>
              </a:rPr>
              <a:t> of New York", går dagligt flere kilometer rundt i New York på jagt efter særlige og unikke individer, som han fotograferer og stiller personlige spørgsmål. Disse fotografier og samtaler med New </a:t>
            </a:r>
            <a:r>
              <a:rPr lang="da-DK" sz="1200" b="0" i="0" kern="1200" dirty="0" err="1" smtClean="0">
                <a:solidFill>
                  <a:schemeClr val="tx1"/>
                </a:solidFill>
                <a:effectLst/>
                <a:latin typeface="+mn-lt"/>
                <a:ea typeface="+mn-ea"/>
                <a:cs typeface="+mn-cs"/>
              </a:rPr>
              <a:t>York's</a:t>
            </a:r>
            <a:r>
              <a:rPr lang="da-DK" sz="1200" b="0" i="0" kern="1200" dirty="0" smtClean="0">
                <a:solidFill>
                  <a:schemeClr val="tx1"/>
                </a:solidFill>
                <a:effectLst/>
                <a:latin typeface="+mn-lt"/>
                <a:ea typeface="+mn-ea"/>
                <a:cs typeface="+mn-cs"/>
              </a:rPr>
              <a:t> indbyggere publicerer han på sin </a:t>
            </a:r>
            <a:r>
              <a:rPr lang="da-DK" sz="1200" b="0" i="0" kern="1200" dirty="0" err="1" smtClean="0">
                <a:solidFill>
                  <a:schemeClr val="tx1"/>
                </a:solidFill>
                <a:effectLst/>
                <a:latin typeface="+mn-lt"/>
                <a:ea typeface="+mn-ea"/>
                <a:cs typeface="+mn-cs"/>
              </a:rPr>
              <a:t>blog&amp;nbsp;af</a:t>
            </a:r>
            <a:r>
              <a:rPr lang="da-DK" sz="1200" b="0" i="0" kern="1200" dirty="0" smtClean="0">
                <a:solidFill>
                  <a:schemeClr val="tx1"/>
                </a:solidFill>
                <a:effectLst/>
                <a:latin typeface="+mn-lt"/>
                <a:ea typeface="+mn-ea"/>
                <a:cs typeface="+mn-cs"/>
              </a:rPr>
              <a:t> samme navn, som siden sin etablering i 2010 er blevet et kæmpe hit verden over.</a:t>
            </a:r>
            <a:endParaRPr lang="da-DK" dirty="0" smtClean="0"/>
          </a:p>
          <a:p>
            <a:endParaRPr lang="da-DK" dirty="0" smtClean="0"/>
          </a:p>
          <a:p>
            <a:endParaRPr lang="da-DK" b="1" dirty="0" smtClean="0"/>
          </a:p>
          <a:p>
            <a:r>
              <a:rPr lang="da-DK" b="1" dirty="0" smtClean="0"/>
              <a:t>Vis 2-3</a:t>
            </a:r>
            <a:r>
              <a:rPr lang="da-DK" b="1" baseline="0" dirty="0" smtClean="0"/>
              <a:t> interviews på siden </a:t>
            </a:r>
            <a:r>
              <a:rPr lang="da-DK" b="1" baseline="0" dirty="0" err="1" smtClean="0"/>
              <a:t>Humans</a:t>
            </a:r>
            <a:r>
              <a:rPr lang="da-DK" b="1" baseline="0" dirty="0" smtClean="0"/>
              <a:t> of new </a:t>
            </a:r>
            <a:r>
              <a:rPr lang="da-DK" b="1" baseline="0" dirty="0" err="1" smtClean="0"/>
              <a:t>york</a:t>
            </a:r>
            <a:r>
              <a:rPr lang="da-DK" b="1" baseline="0" dirty="0" smtClean="0"/>
              <a:t>, som du synes er særligt gode interviews og fortæl, hvorfor det er nogle af dine </a:t>
            </a:r>
            <a:r>
              <a:rPr lang="da-DK" b="1" baseline="0" dirty="0" smtClean="0"/>
              <a:t>yndlings</a:t>
            </a:r>
          </a:p>
          <a:p>
            <a:r>
              <a:rPr lang="da-DK" b="1" baseline="0" dirty="0" smtClean="0"/>
              <a:t>Indsæt Links i præsentation</a:t>
            </a:r>
            <a:endParaRPr lang="da-DK" b="1" dirty="0" smtClean="0"/>
          </a:p>
          <a:p>
            <a:endParaRPr lang="da-DK" dirty="0" smtClean="0"/>
          </a:p>
          <a:p>
            <a:r>
              <a:rPr lang="da-DK" dirty="0" smtClean="0"/>
              <a:t>Inspiration</a:t>
            </a:r>
            <a:r>
              <a:rPr lang="da-DK" baseline="0" dirty="0" smtClean="0"/>
              <a:t> til at fortælle om </a:t>
            </a:r>
            <a:r>
              <a:rPr lang="da-DK" baseline="0" dirty="0" smtClean="0"/>
              <a:t>siden, her bruger du dine egne kompetencer og viden fra dit job:</a:t>
            </a:r>
            <a:endParaRPr lang="da-DK" dirty="0" smtClean="0"/>
          </a:p>
          <a:p>
            <a:r>
              <a:rPr lang="da-DK" dirty="0" smtClean="0"/>
              <a:t>Litteraturen som fortælling, </a:t>
            </a:r>
          </a:p>
          <a:p>
            <a:r>
              <a:rPr lang="da-DK" dirty="0" smtClean="0"/>
              <a:t>Narrativ fortælling, </a:t>
            </a:r>
          </a:p>
          <a:p>
            <a:r>
              <a:rPr lang="da-DK" dirty="0" smtClean="0"/>
              <a:t>Sociale medier som platform – brug dine kompetencer til at fortælle om siden</a:t>
            </a:r>
          </a:p>
          <a:p>
            <a:endParaRPr lang="da-DK" dirty="0" smtClean="0"/>
          </a:p>
          <a:p>
            <a:r>
              <a:rPr lang="da-DK" dirty="0" smtClean="0"/>
              <a:t>Artikel om siden: </a:t>
            </a:r>
          </a:p>
          <a:p>
            <a:r>
              <a:rPr lang="da-DK" dirty="0" smtClean="0"/>
              <a:t>https://politiken.dk/kultur/medier/art6093530/Humans-of-New-York-grundl%C3%A6gger-skal-lave-tv-serie-til-Facebook </a:t>
            </a:r>
          </a:p>
          <a:p>
            <a:r>
              <a:rPr lang="da-DK" dirty="0" smtClean="0"/>
              <a:t>https://en.wikipedia.org/wiki/Brandon_Stanton </a:t>
            </a:r>
          </a:p>
          <a:p>
            <a:endParaRPr lang="da-DK" dirty="0" smtClean="0"/>
          </a:p>
          <a:p>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4</a:t>
            </a:fld>
            <a:endParaRPr lang="da-DK"/>
          </a:p>
        </p:txBody>
      </p:sp>
    </p:spTree>
    <p:extLst>
      <p:ext uri="{BB962C8B-B14F-4D97-AF65-F5344CB8AC3E}">
        <p14:creationId xmlns:p14="http://schemas.microsoft.com/office/powerpoint/2010/main" val="1766517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Vis video med </a:t>
            </a:r>
            <a:r>
              <a:rPr lang="da-DK" dirty="0" smtClean="0"/>
              <a:t>Christian fra Aalborg Bibliotek</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5</a:t>
            </a:fld>
            <a:endParaRPr lang="da-DK"/>
          </a:p>
        </p:txBody>
      </p:sp>
    </p:spTree>
    <p:extLst>
      <p:ext uri="{BB962C8B-B14F-4D97-AF65-F5344CB8AC3E}">
        <p14:creationId xmlns:p14="http://schemas.microsoft.com/office/powerpoint/2010/main" val="152146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sz="1200" b="0" i="0" kern="1200" dirty="0" smtClean="0">
              <a:solidFill>
                <a:schemeClr val="tx1"/>
              </a:solidFill>
              <a:effectLst/>
              <a:latin typeface="+mn-lt"/>
              <a:ea typeface="+mn-ea"/>
              <a:cs typeface="+mn-cs"/>
            </a:endParaRPr>
          </a:p>
          <a:p>
            <a:r>
              <a:rPr lang="da-DK" sz="1200" b="0" i="0" kern="1200" dirty="0" smtClean="0">
                <a:solidFill>
                  <a:schemeClr val="tx1"/>
                </a:solidFill>
                <a:effectLst/>
                <a:latin typeface="+mn-lt"/>
                <a:ea typeface="+mn-ea"/>
                <a:cs typeface="+mn-cs"/>
              </a:rPr>
              <a:t>https://journalisten.dk/det-gode-interview</a:t>
            </a:r>
          </a:p>
          <a:p>
            <a:r>
              <a:rPr lang="da-DK" sz="1200" b="0" i="0" kern="1200" dirty="0" smtClean="0">
                <a:solidFill>
                  <a:schemeClr val="tx1"/>
                </a:solidFill>
                <a:effectLst/>
                <a:latin typeface="+mn-lt"/>
                <a:ea typeface="+mn-ea"/>
                <a:cs typeface="+mn-cs"/>
              </a:rPr>
              <a:t>Der findes ingen rigtig måde at interviewe på. Og derfor heller ingen forkert. Så det her er ingen facitliste, bare en håndfuld personlige tanker om, hvad der har hjulpet mig, når det lykkedes at få et menneske til at fortælle, og hvad der har stillet sig i vejen, når det slog fejl. Alligevel begår vi alle de samme elementære fejl. Hver eneste gang. Hvorfor? Fordi det ER svært. Som journalist skal man veksle mellem to fundamentalt modsatte måder at være til stede på. På den ene side åben og lyttende (det er jo den anden, der kender historien). På den anden side fokuseret og styrende (det er jo os, der bestemmer, hvad der skal med). Og hvordan styrer man, når det er den anden, der kender vejen?</a:t>
            </a:r>
          </a:p>
          <a:p>
            <a:endParaRPr lang="da-DK" sz="1200" b="0" i="0" kern="1200" dirty="0" smtClean="0">
              <a:solidFill>
                <a:schemeClr val="tx1"/>
              </a:solidFill>
              <a:effectLst/>
              <a:latin typeface="+mn-lt"/>
              <a:ea typeface="+mn-ea"/>
              <a:cs typeface="+mn-cs"/>
            </a:endParaRPr>
          </a:p>
          <a:p>
            <a:r>
              <a:rPr lang="da-DK" sz="1200" b="0" i="0" kern="1200" dirty="0" smtClean="0">
                <a:solidFill>
                  <a:schemeClr val="tx1"/>
                </a:solidFill>
                <a:effectLst/>
                <a:latin typeface="+mn-lt"/>
                <a:ea typeface="+mn-ea"/>
                <a:cs typeface="+mn-cs"/>
              </a:rPr>
              <a:t>Ingen regel gælder til enhver tid. For et godt interview er levende, og et levende interview rummer altid et element af uforudsigelighed - og derfor også af improvisation. Vi er altså på herrens mark. Allesammen og hver gang. Og det er et godt sted at begynde et interview.</a:t>
            </a:r>
          </a:p>
          <a:p>
            <a:r>
              <a:rPr lang="da-DK" sz="1200" b="0" i="0" kern="1200" dirty="0" smtClean="0">
                <a:solidFill>
                  <a:schemeClr val="tx1"/>
                </a:solidFill>
                <a:effectLst/>
                <a:latin typeface="+mn-lt"/>
                <a:ea typeface="+mn-ea"/>
                <a:cs typeface="+mn-cs"/>
              </a:rPr>
              <a:t>l 1. Stol på dine egne fornemmelser og spørg om det, du gerne vil vide, i stedet for at prøve at gætte, hvad de andre ville have spurgt om.</a:t>
            </a:r>
          </a:p>
          <a:p>
            <a:r>
              <a:rPr lang="da-DK" sz="1200" b="0" i="0" kern="1200" dirty="0" smtClean="0">
                <a:solidFill>
                  <a:schemeClr val="tx1"/>
                </a:solidFill>
                <a:effectLst/>
                <a:latin typeface="+mn-lt"/>
                <a:ea typeface="+mn-ea"/>
                <a:cs typeface="+mn-cs"/>
              </a:rPr>
              <a:t>l 2. Tag blank afsted. Journalister har gerne selv historien med. Det gør journalisten tryg, men spørgsmålene målrettede, svarene forudsigelige og interviewet magen til dem, man allerede har læst i de andre aviser. Lev med usikkerheden. Først famle, så samle. I begyndelsen står den på </a:t>
            </a:r>
            <a:r>
              <a:rPr lang="da-DK" sz="1200" b="0" i="0" kern="1200" dirty="0" err="1" smtClean="0">
                <a:solidFill>
                  <a:schemeClr val="tx1"/>
                </a:solidFill>
                <a:effectLst/>
                <a:latin typeface="+mn-lt"/>
                <a:ea typeface="+mn-ea"/>
                <a:cs typeface="+mn-cs"/>
              </a:rPr>
              <a:t>hunde-svømning</a:t>
            </a:r>
            <a:r>
              <a:rPr lang="da-DK" sz="1200" b="0" i="0" kern="1200" dirty="0" smtClean="0">
                <a:solidFill>
                  <a:schemeClr val="tx1"/>
                </a:solidFill>
                <a:effectLst/>
                <a:latin typeface="+mn-lt"/>
                <a:ea typeface="+mn-ea"/>
                <a:cs typeface="+mn-cs"/>
              </a:rPr>
              <a:t> i alle retninger. Siden leder man efter historien.</a:t>
            </a:r>
          </a:p>
          <a:p>
            <a:r>
              <a:rPr lang="da-DK" sz="1200" b="0" i="0" kern="1200" dirty="0" smtClean="0">
                <a:solidFill>
                  <a:schemeClr val="tx1"/>
                </a:solidFill>
                <a:effectLst/>
                <a:latin typeface="+mn-lt"/>
                <a:ea typeface="+mn-ea"/>
                <a:cs typeface="+mn-cs"/>
              </a:rPr>
              <a:t>l 3. Interview alting. De færreste mennesker udtaler kun sig selv i ord, så man må også lytte til kropssproget, til møblerne og til stemmens klang. Alt skal interviewes. Hvordan er det, han sætter koppen til bordet? Hvad fortæller reolen? Og hvordan er det egentlig at være i selskab med dette menneske?</a:t>
            </a:r>
          </a:p>
          <a:p>
            <a:r>
              <a:rPr lang="da-DK" sz="1200" b="0" i="0" kern="1200" dirty="0" smtClean="0">
                <a:solidFill>
                  <a:schemeClr val="tx1"/>
                </a:solidFill>
                <a:effectLst/>
                <a:latin typeface="+mn-lt"/>
                <a:ea typeface="+mn-ea"/>
                <a:cs typeface="+mn-cs"/>
              </a:rPr>
              <a:t>l 4. Spørg rigtigt. Alle ved det. Og alle glemmer det: Enkle, åbne spørgsmål, ikke lukkede. Brug små, neutrale ord. Ikke: Hvordan oplevede du katastrofen? Men: Hvad oplevede du? Og dernæst måske: Hvad vil du selv kalde det? Ellers risikerer du, at han anholder dine udtryk i stedet for at svare. Og hvem ved? Måske kalder han det selv en katastrofe. Eller noget endnu stærkere, du aldrig havde gættet. Tag afsæt i svarene. De fleste føler ansvar for deres egne ord og uddyber dem på opfordring. For eksempel: Hvordan var du som dreng? Hvad mener du med "frygtelig"? Hvornår var du især ‘frygtelig'? Husk eksempler. Det konkrete er stærkere end det generelle.</a:t>
            </a:r>
          </a:p>
          <a:p>
            <a:r>
              <a:rPr lang="da-DK" sz="1200" b="0" i="0" kern="1200" dirty="0" smtClean="0">
                <a:solidFill>
                  <a:schemeClr val="tx1"/>
                </a:solidFill>
                <a:effectLst/>
                <a:latin typeface="+mn-lt"/>
                <a:ea typeface="+mn-ea"/>
                <a:cs typeface="+mn-cs"/>
              </a:rPr>
              <a:t>l 5. Væk deres sanser. Hjælp den interviewede ind i den verden, han fortæller om. Han skal opleve sit barndomshjem, når han fortæller om det. Bed ham beskrive i detaljer. Det vækker hans sanser og erindring. Gå selv nysgerigt med på opdagelse og spørg om alt, hvad der falder dig ind. Sådan undgår du de blodløse historier, der er fortalt om og om igen og får måske nye, der aldrig har været fortalt.</a:t>
            </a:r>
          </a:p>
          <a:p>
            <a:r>
              <a:rPr lang="da-DK" sz="1200" b="0" i="0" kern="1200" dirty="0" smtClean="0">
                <a:solidFill>
                  <a:schemeClr val="tx1"/>
                </a:solidFill>
                <a:effectLst/>
                <a:latin typeface="+mn-lt"/>
                <a:ea typeface="+mn-ea"/>
                <a:cs typeface="+mn-cs"/>
              </a:rPr>
              <a:t>l 6. Lær nye vaner. En samtale er et jævnbyrdigt møde mellem to mennesker. Et interview er en skæv relation, hvor den ene spørger, og den anden svarer. Det må man gøre sig klart. Ellers følger man - ubevidst - samtalens uskrevne love. Og dem skal man aflære sig:</a:t>
            </a:r>
          </a:p>
          <a:p>
            <a:r>
              <a:rPr lang="da-DK" sz="1200" b="0" i="0" kern="1200" dirty="0" smtClean="0">
                <a:solidFill>
                  <a:schemeClr val="tx1"/>
                </a:solidFill>
                <a:effectLst/>
                <a:latin typeface="+mn-lt"/>
                <a:ea typeface="+mn-ea"/>
                <a:cs typeface="+mn-cs"/>
              </a:rPr>
              <a:t>Alle vil gerne imponere folk, de respekterer. Men lad være. Afbryd aldrig et svar for at demonstrere, at du har forstået. Vent. Og spørg måske endda én gang til. Så falder svaret gerne endnu kortere og klarere.</a:t>
            </a:r>
            <a:br>
              <a:rPr lang="da-DK" sz="1200" b="0" i="0" kern="1200" dirty="0" smtClean="0">
                <a:solidFill>
                  <a:schemeClr val="tx1"/>
                </a:solidFill>
                <a:effectLst/>
                <a:latin typeface="+mn-lt"/>
                <a:ea typeface="+mn-ea"/>
                <a:cs typeface="+mn-cs"/>
              </a:rPr>
            </a:br>
            <a:r>
              <a:rPr lang="da-DK" sz="1200" b="0" i="0" kern="1200" dirty="0" smtClean="0">
                <a:solidFill>
                  <a:schemeClr val="tx1"/>
                </a:solidFill>
                <a:effectLst/>
                <a:latin typeface="+mn-lt"/>
                <a:ea typeface="+mn-ea"/>
                <a:cs typeface="+mn-cs"/>
              </a:rPr>
              <a:t>Ingen bryder sig om at spørge til det personlige og smertefulde. Gør det alligevel. Et spørgsmål krænker ingen. Man behøver jo ikke at svare. Respekter den interviewedes blufærdighed, ikke din egen.</a:t>
            </a:r>
            <a:br>
              <a:rPr lang="da-DK" sz="1200" b="0" i="0" kern="1200" dirty="0" smtClean="0">
                <a:solidFill>
                  <a:schemeClr val="tx1"/>
                </a:solidFill>
                <a:effectLst/>
                <a:latin typeface="+mn-lt"/>
                <a:ea typeface="+mn-ea"/>
                <a:cs typeface="+mn-cs"/>
              </a:rPr>
            </a:br>
            <a:r>
              <a:rPr lang="da-DK" sz="1200" b="0" i="0" kern="1200" dirty="0" smtClean="0">
                <a:solidFill>
                  <a:schemeClr val="tx1"/>
                </a:solidFill>
                <a:effectLst/>
                <a:latin typeface="+mn-lt"/>
                <a:ea typeface="+mn-ea"/>
                <a:cs typeface="+mn-cs"/>
              </a:rPr>
              <a:t>Hold pausen ud. Med lukket mund. Pauser opstår gerne, når man berører noget følelsesladet, og den interviewede flygter fra følelserne - ud ad en tangent. Det er derfor, han går i stå. Vent på, at han kommer sig og selv giver sig til at tale. Han vil ofte begynde sit svar lige midt i smertepunktet.</a:t>
            </a:r>
          </a:p>
          <a:p>
            <a:r>
              <a:rPr lang="da-DK" sz="1200" b="0" i="0" kern="1200" dirty="0" smtClean="0">
                <a:solidFill>
                  <a:schemeClr val="tx1"/>
                </a:solidFill>
                <a:effectLst/>
                <a:latin typeface="+mn-lt"/>
                <a:ea typeface="+mn-ea"/>
                <a:cs typeface="+mn-cs"/>
              </a:rPr>
              <a:t>l 7. Glem dig selv. Nogle journalister underholder gerne med en luns fra deres eget privatliv. For ‘ligesom at stå lige'. Men kun den enes historie ender som bekendt i avisen. Og hvor lige er det? I virkeligheden får journalistens bekendelser ofte den interviewede til at klappe i. Pludselig er han ikke længere i centrum for begges opmærksomhed, men i selskab med en anden person med sine egne historier og holdninger. Og det er straks mindre trygt. Man åbner sig og fortæller, når man bliver mødt med sympati og oprigtig interesse. Så enkelt er det. Nærvær fremkalder nærvær. Resten er bare i vejen.</a:t>
            </a:r>
          </a:p>
          <a:p>
            <a:r>
              <a:rPr lang="da-DK" sz="1200" b="0" i="0" kern="1200" dirty="0" smtClean="0">
                <a:solidFill>
                  <a:schemeClr val="tx1"/>
                </a:solidFill>
                <a:effectLst/>
                <a:latin typeface="+mn-lt"/>
                <a:ea typeface="+mn-ea"/>
                <a:cs typeface="+mn-cs"/>
              </a:rPr>
              <a:t>l 8. Ikke kæle! Mange får kvalme af journalistens benovelse over den interviewede. Elsk ham ikke. Vis ham fra en elskelig side. Overlad følelserne til læserne.</a:t>
            </a:r>
          </a:p>
          <a:p>
            <a:r>
              <a:rPr lang="da-DK" sz="1200" b="0" i="0" kern="1200" dirty="0" smtClean="0">
                <a:solidFill>
                  <a:schemeClr val="tx1"/>
                </a:solidFill>
                <a:effectLst/>
                <a:latin typeface="+mn-lt"/>
                <a:ea typeface="+mn-ea"/>
                <a:cs typeface="+mn-cs"/>
              </a:rPr>
              <a:t>l 9. Lyt rigtigt. Der er mange måder ikke at lytte på. Fordømmelse er en. Beundring en anden. Begge er nemlig udtryk for afstand og vurdering, hvilket den interviewede fornemmer, hvorefter han ubevidst frygter, at din beundring skal slå over i fordømmelse. Du er der ikke for at vurdere. Du er der for at forstå.</a:t>
            </a:r>
          </a:p>
          <a:p>
            <a:r>
              <a:rPr lang="da-DK" sz="1200" b="0" i="0" kern="1200" dirty="0" smtClean="0">
                <a:solidFill>
                  <a:schemeClr val="tx1"/>
                </a:solidFill>
                <a:effectLst/>
                <a:latin typeface="+mn-lt"/>
                <a:ea typeface="+mn-ea"/>
                <a:cs typeface="+mn-cs"/>
              </a:rPr>
              <a:t>l 10. Tænk dig om! Mange laver gode interviews, men får dem aldrig ned på papiret, fordi de glemmer bagefter at lede efter mønstrene i det fortalte. Portrættets bærende søjler. Ligesom de færreste orker at sidde ved tasterne og fastholde en fornemmelse, indtil de finder ordene for den. Det er synd. For først når der kommer tanker og ord på det oplevede, får interviewet karakter og bliver levende.</a:t>
            </a:r>
          </a:p>
          <a:p>
            <a:endParaRPr lang="da-DK" dirty="0" smtClean="0"/>
          </a:p>
          <a:p>
            <a:r>
              <a:rPr lang="da-DK" dirty="0" smtClean="0"/>
              <a:t>Andre artikler</a:t>
            </a:r>
            <a:r>
              <a:rPr lang="da-DK" baseline="0" dirty="0" smtClean="0"/>
              <a:t> til inspiration</a:t>
            </a:r>
          </a:p>
          <a:p>
            <a:r>
              <a:rPr lang="da-DK" dirty="0" smtClean="0"/>
              <a:t>https://blog.katkom.dk/3-tips-til-det-gode-interview </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6</a:t>
            </a:fld>
            <a:endParaRPr lang="da-DK"/>
          </a:p>
        </p:txBody>
      </p:sp>
    </p:spTree>
    <p:extLst>
      <p:ext uri="{BB962C8B-B14F-4D97-AF65-F5344CB8AC3E}">
        <p14:creationId xmlns:p14="http://schemas.microsoft.com/office/powerpoint/2010/main" val="3208490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fontAlgn="base"/>
            <a:r>
              <a:rPr lang="da-DK" b="1" dirty="0" smtClean="0"/>
              <a:t>Forskellige typer spørgsmål</a:t>
            </a:r>
          </a:p>
          <a:p>
            <a:pPr fontAlgn="base"/>
            <a:r>
              <a:rPr lang="da-DK" dirty="0" smtClean="0"/>
              <a:t>Det kaldes 'lukkede spørgsmål', fordi spørgsmålet ikke opfordrer personen til at snakke videre.</a:t>
            </a:r>
          </a:p>
          <a:p>
            <a:pPr fontAlgn="base"/>
            <a:r>
              <a:rPr lang="da-DK" dirty="0" smtClean="0"/>
              <a:t>Hvis du har brug for at vide mere om et emne, er det en god idé at stille 'åbne spørgsmål.' For eksempel: Hvilken slags musik kan du lide?</a:t>
            </a:r>
          </a:p>
          <a:p>
            <a:pPr fontAlgn="base"/>
            <a:r>
              <a:rPr lang="da-DK" dirty="0" smtClean="0"/>
              <a:t>Her vil deltageren fortælle noget mere, og det giver dig mulighed for at stille '</a:t>
            </a:r>
            <a:r>
              <a:rPr lang="da-DK" dirty="0" err="1" smtClean="0"/>
              <a:t>opfølgende</a:t>
            </a:r>
            <a:r>
              <a:rPr lang="da-DK" dirty="0" smtClean="0"/>
              <a:t> spørgsmål'.</a:t>
            </a:r>
          </a:p>
          <a:p>
            <a:pPr fontAlgn="base"/>
            <a:r>
              <a:rPr lang="da-DK" dirty="0" smtClean="0"/>
              <a:t>Hvis deltageren for eksempel svarer 'Jeg kan godt lide rock og opera,' så kan dit næste spørgsmål være 'Hvad er det, du godt kan lide ved den slags musik?'</a:t>
            </a:r>
          </a:p>
          <a:p>
            <a:pPr fontAlgn="base"/>
            <a:r>
              <a:rPr lang="da-DK" dirty="0" smtClean="0"/>
              <a:t>Det er også en god idé at stille 'opklarende spørgsmål'. Hvis deltageren for eksempel godt kan lide rock, kan du spørge 'Hvilken slags rock - heavy eller …?' </a:t>
            </a:r>
          </a:p>
          <a:p>
            <a:pPr fontAlgn="base"/>
            <a:r>
              <a:rPr lang="da-DK" dirty="0" smtClean="0"/>
              <a:t>Du skal også bede deltageren beskrive en typisk hverdag. Og hvad der er en god hverdag. Du skal også vide, hvad han/hun godt kan lide at lave i sin fritid.</a:t>
            </a:r>
          </a:p>
          <a:p>
            <a:pPr fontAlgn="base"/>
            <a:r>
              <a:rPr lang="da-DK" dirty="0" smtClean="0"/>
              <a:t>Få også personen til at fortælle, hvad der gør ham/hende glad. Og hvad der kan gøre ham/hende irriteret eller vred.</a:t>
            </a:r>
          </a:p>
          <a:p>
            <a:pPr fontAlgn="base"/>
            <a:r>
              <a:rPr lang="da-DK" dirty="0" smtClean="0"/>
              <a:t>Husk i øvrigt at du ikke skal komme med gode råd og forslag, men bare lytte til hvad dit interview-offer fortæller.</a:t>
            </a:r>
          </a:p>
          <a:p>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7</a:t>
            </a:fld>
            <a:endParaRPr lang="da-DK"/>
          </a:p>
        </p:txBody>
      </p:sp>
    </p:spTree>
    <p:extLst>
      <p:ext uri="{BB962C8B-B14F-4D97-AF65-F5344CB8AC3E}">
        <p14:creationId xmlns:p14="http://schemas.microsoft.com/office/powerpoint/2010/main" val="3121602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 må gerne lave</a:t>
            </a:r>
            <a:r>
              <a:rPr lang="da-DK" baseline="0" dirty="0" smtClean="0"/>
              <a:t> jeres egne spørgsmål, men de skal alle sammen handle om det gode hverdagsliv.</a:t>
            </a:r>
          </a:p>
          <a:p>
            <a:r>
              <a:rPr lang="da-DK" baseline="0" dirty="0" smtClean="0"/>
              <a:t>Fx</a:t>
            </a:r>
          </a:p>
          <a:p>
            <a:r>
              <a:rPr lang="da-DK" sz="1200" b="0" i="0" kern="1200" dirty="0" smtClean="0">
                <a:solidFill>
                  <a:schemeClr val="tx1"/>
                </a:solidFill>
                <a:effectLst/>
                <a:latin typeface="+mn-lt"/>
                <a:ea typeface="+mn-ea"/>
                <a:cs typeface="+mn-cs"/>
              </a:rPr>
              <a:t>Hvad laver du til hverdag?</a:t>
            </a:r>
          </a:p>
          <a:p>
            <a:r>
              <a:rPr lang="da-DK" sz="1200" b="0" i="0" kern="1200" dirty="0" smtClean="0">
                <a:solidFill>
                  <a:schemeClr val="tx1"/>
                </a:solidFill>
                <a:effectLst/>
                <a:latin typeface="+mn-lt"/>
                <a:ea typeface="+mn-ea"/>
                <a:cs typeface="+mn-cs"/>
              </a:rPr>
              <a:t>Hvordan ser en normal hverdag ud for dig?</a:t>
            </a:r>
          </a:p>
          <a:p>
            <a:r>
              <a:rPr lang="da-DK" sz="1200" b="0" i="0" kern="1200" dirty="0" smtClean="0">
                <a:solidFill>
                  <a:schemeClr val="tx1"/>
                </a:solidFill>
                <a:effectLst/>
                <a:latin typeface="+mn-lt"/>
                <a:ea typeface="+mn-ea"/>
                <a:cs typeface="+mn-cs"/>
              </a:rPr>
              <a:t>Hvor længe regner du med at bo her?</a:t>
            </a:r>
          </a:p>
          <a:p>
            <a:endParaRPr lang="da-DK" sz="1200" b="0" i="0" kern="1200" dirty="0" smtClean="0">
              <a:solidFill>
                <a:schemeClr val="tx1"/>
              </a:solidFill>
              <a:effectLst/>
              <a:latin typeface="+mn-lt"/>
              <a:ea typeface="+mn-ea"/>
              <a:cs typeface="+mn-cs"/>
            </a:endParaRPr>
          </a:p>
          <a:p>
            <a:r>
              <a:rPr lang="da-DK" sz="1200" b="0" i="0" kern="1200" dirty="0" smtClean="0">
                <a:solidFill>
                  <a:schemeClr val="tx1"/>
                </a:solidFill>
                <a:effectLst/>
                <a:latin typeface="+mn-lt"/>
                <a:ea typeface="+mn-ea"/>
                <a:cs typeface="+mn-cs"/>
              </a:rPr>
              <a:t>Det kan også være en god ide at lave op følgende</a:t>
            </a:r>
            <a:r>
              <a:rPr lang="da-DK" sz="1200" b="0" i="0" kern="1200" baseline="0" dirty="0" smtClean="0">
                <a:solidFill>
                  <a:schemeClr val="tx1"/>
                </a:solidFill>
                <a:effectLst/>
                <a:latin typeface="+mn-lt"/>
                <a:ea typeface="+mn-ea"/>
                <a:cs typeface="+mn-cs"/>
              </a:rPr>
              <a:t> spørgsmål til alle de spørgsmål I har med. Hvis personen går i stå i spørgsmålet kan I omformulere og stille flere opklarende spørgsmål</a:t>
            </a:r>
            <a:endParaRPr lang="da-DK" sz="1200" b="0" i="0" kern="1200" dirty="0" smtClean="0">
              <a:solidFill>
                <a:schemeClr val="tx1"/>
              </a:solidFill>
              <a:effectLst/>
              <a:latin typeface="+mn-lt"/>
              <a:ea typeface="+mn-ea"/>
              <a:cs typeface="+mn-cs"/>
            </a:endParaRPr>
          </a:p>
          <a:p>
            <a:endParaRPr lang="da-DK" dirty="0" smtClean="0"/>
          </a:p>
          <a:p>
            <a:r>
              <a:rPr lang="da-DK" dirty="0" smtClean="0"/>
              <a:t>Fx, hvis</a:t>
            </a:r>
            <a:r>
              <a:rPr lang="da-DK" baseline="0" dirty="0" smtClean="0"/>
              <a:t> personen til spørgsmålet ”hvad er godt ved at bo, der hvor du bor” svarer, det gode er at vi har gode naboer og det er meget pænt…. Det bliver der jo ikke et interview ud af. Så kan I spørge endnu </a:t>
            </a:r>
            <a:r>
              <a:rPr lang="da-DK" baseline="0" dirty="0" err="1" smtClean="0"/>
              <a:t>mer</a:t>
            </a:r>
            <a:r>
              <a:rPr lang="da-DK" baseline="0" dirty="0" smtClean="0"/>
              <a:t> uddybende: Hvad er en god nabo? Hvad laver du sammen med naboerne? Hvis du ikke skulle bo her, hvor ville du så bo? Hvad er det bedste ved dit kvarter… Du kan sagtens have en 4-5 ekstra underspørgsmål til hvert spørgsmål. Når I kommer ud i jeres grupper skal I starte med at lave flere spørgsmål under hvert punkt.</a:t>
            </a:r>
          </a:p>
          <a:p>
            <a:r>
              <a:rPr lang="da-DK" baseline="0" dirty="0" smtClean="0"/>
              <a:t>Men det kan også være at når I skal </a:t>
            </a:r>
            <a:endParaRPr lang="da-DK" dirty="0"/>
          </a:p>
        </p:txBody>
      </p:sp>
      <p:sp>
        <p:nvSpPr>
          <p:cNvPr id="4" name="Pladsholder til slidenummer 3"/>
          <p:cNvSpPr>
            <a:spLocks noGrp="1"/>
          </p:cNvSpPr>
          <p:nvPr>
            <p:ph type="sldNum" sz="quarter" idx="10"/>
          </p:nvPr>
        </p:nvSpPr>
        <p:spPr/>
        <p:txBody>
          <a:bodyPr/>
          <a:lstStyle/>
          <a:p>
            <a:fld id="{9F8EAF6D-4B6B-4596-BA1D-664EB3B03397}" type="slidenum">
              <a:rPr lang="da-DK" smtClean="0"/>
              <a:t>8</a:t>
            </a:fld>
            <a:endParaRPr lang="da-DK"/>
          </a:p>
        </p:txBody>
      </p:sp>
    </p:spTree>
    <p:extLst>
      <p:ext uri="{BB962C8B-B14F-4D97-AF65-F5344CB8AC3E}">
        <p14:creationId xmlns:p14="http://schemas.microsoft.com/office/powerpoint/2010/main" val="1076451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a:p>
            <a:r>
              <a:rPr lang="da-DK" dirty="0" smtClean="0"/>
              <a:t>Hvordan kan man</a:t>
            </a:r>
            <a:r>
              <a:rPr lang="da-DK" baseline="0" dirty="0" smtClean="0"/>
              <a:t> svare kreativt på disse spørgsmål? Det er ikke alle der kan lide at svare meget konkret, fx på alder eller vil have sit efternavn med, og det er også helt ok, men hvordan kan vi så få andre slags oplysninger med i interviewet?</a:t>
            </a:r>
          </a:p>
          <a:p>
            <a:endParaRPr lang="da-DK" dirty="0" smtClean="0"/>
          </a:p>
          <a:p>
            <a:r>
              <a:rPr lang="da-DK" dirty="0" smtClean="0"/>
              <a:t>Få </a:t>
            </a:r>
            <a:r>
              <a:rPr lang="da-DK" dirty="0" smtClean="0"/>
              <a:t>eleverne til at lave en lille brainstorm</a:t>
            </a:r>
            <a:r>
              <a:rPr lang="da-DK" baseline="0" dirty="0" smtClean="0"/>
              <a:t> på, hvordan man kan svare på spørgsmålene kreativt. </a:t>
            </a:r>
            <a:endParaRPr lang="da-DK" baseline="0" dirty="0" smtClean="0"/>
          </a:p>
          <a:p>
            <a:r>
              <a:rPr lang="da-DK" baseline="0" dirty="0" smtClean="0"/>
              <a:t>Hvis </a:t>
            </a:r>
            <a:r>
              <a:rPr lang="da-DK" baseline="0" dirty="0" smtClean="0"/>
              <a:t>interviewpersonen fx ikke vil sige hvor de bor, kan de så beskrive det med andre ord, hvis personen ikke vil have taget billede af sig selv, kan det så tages af skrivebordet, indkøbsposer osv. </a:t>
            </a:r>
            <a:endParaRPr lang="da-DK" baseline="0" dirty="0" smtClean="0"/>
          </a:p>
          <a:p>
            <a:r>
              <a:rPr lang="da-DK" baseline="0" dirty="0" smtClean="0"/>
              <a:t>Hvordan </a:t>
            </a:r>
            <a:r>
              <a:rPr lang="da-DK" baseline="0" dirty="0" smtClean="0"/>
              <a:t>får man personerne til at være trykke. </a:t>
            </a:r>
            <a:endParaRPr lang="da-DK" baseline="0" dirty="0" smtClean="0"/>
          </a:p>
          <a:p>
            <a:r>
              <a:rPr lang="da-DK" baseline="0" dirty="0" smtClean="0"/>
              <a:t>Snak </a:t>
            </a:r>
            <a:r>
              <a:rPr lang="da-DK" baseline="0" dirty="0" smtClean="0"/>
              <a:t>det hele igennem og lav </a:t>
            </a:r>
            <a:r>
              <a:rPr lang="da-DK" baseline="0" dirty="0" err="1" smtClean="0"/>
              <a:t>evt</a:t>
            </a:r>
            <a:r>
              <a:rPr lang="da-DK" baseline="0" dirty="0" smtClean="0"/>
              <a:t> stikord på en tavle,</a:t>
            </a:r>
          </a:p>
        </p:txBody>
      </p:sp>
      <p:sp>
        <p:nvSpPr>
          <p:cNvPr id="4" name="Pladsholder til slidenummer 3"/>
          <p:cNvSpPr>
            <a:spLocks noGrp="1"/>
          </p:cNvSpPr>
          <p:nvPr>
            <p:ph type="sldNum" sz="quarter" idx="10"/>
          </p:nvPr>
        </p:nvSpPr>
        <p:spPr/>
        <p:txBody>
          <a:bodyPr/>
          <a:lstStyle/>
          <a:p>
            <a:fld id="{9F8EAF6D-4B6B-4596-BA1D-664EB3B03397}" type="slidenum">
              <a:rPr lang="da-DK" smtClean="0"/>
              <a:t>9</a:t>
            </a:fld>
            <a:endParaRPr lang="da-DK"/>
          </a:p>
        </p:txBody>
      </p:sp>
    </p:spTree>
    <p:extLst>
      <p:ext uri="{BB962C8B-B14F-4D97-AF65-F5344CB8AC3E}">
        <p14:creationId xmlns:p14="http://schemas.microsoft.com/office/powerpoint/2010/main" val="230376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a-DK" smtClean="0"/>
              <a:t>Klik for at redigere i master</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en-US" dirty="0"/>
          </a:p>
        </p:txBody>
      </p:sp>
      <p:sp>
        <p:nvSpPr>
          <p:cNvPr id="4" name="Date Placeholder 3"/>
          <p:cNvSpPr>
            <a:spLocks noGrp="1"/>
          </p:cNvSpPr>
          <p:nvPr>
            <p:ph type="dt" sz="half" idx="10"/>
          </p:nvPr>
        </p:nvSpPr>
        <p:spPr/>
        <p:txBody>
          <a:bodyPr/>
          <a:lstStyle/>
          <a:p>
            <a:fld id="{5C91A2AE-C816-4B10-894F-16F7821AB855}" type="datetimeFigureOut">
              <a:rPr lang="da-DK" smtClean="0"/>
              <a:t>04-04-2018</a:t>
            </a:fld>
            <a:endParaRPr lang="da-DK"/>
          </a:p>
        </p:txBody>
      </p:sp>
      <p:sp>
        <p:nvSpPr>
          <p:cNvPr id="5" name="Footer Placeholder 4"/>
          <p:cNvSpPr>
            <a:spLocks noGrp="1"/>
          </p:cNvSpPr>
          <p:nvPr>
            <p:ph type="ftr" sz="quarter" idx="11"/>
          </p:nvPr>
        </p:nvSpPr>
        <p:spPr>
          <a:xfrm>
            <a:off x="2416500" y="329307"/>
            <a:ext cx="4973915" cy="309201"/>
          </a:xfrm>
        </p:spPr>
        <p:txBody>
          <a:bodyPr/>
          <a:lstStyle/>
          <a:p>
            <a:endParaRPr lang="da-DK"/>
          </a:p>
        </p:txBody>
      </p:sp>
      <p:sp>
        <p:nvSpPr>
          <p:cNvPr id="6" name="Slide Number Placeholder 5"/>
          <p:cNvSpPr>
            <a:spLocks noGrp="1"/>
          </p:cNvSpPr>
          <p:nvPr>
            <p:ph type="sldNum" sz="quarter" idx="12"/>
          </p:nvPr>
        </p:nvSpPr>
        <p:spPr>
          <a:xfrm>
            <a:off x="1437664" y="798973"/>
            <a:ext cx="811019" cy="503578"/>
          </a:xfrm>
        </p:spPr>
        <p:txBody>
          <a:bodyPr/>
          <a:lstStyle/>
          <a:p>
            <a:fld id="{A9C650EB-D60A-4D30-B7BA-965D99E37DC9}" type="slidenum">
              <a:rPr lang="da-DK" smtClean="0"/>
              <a:t>‹nr.›</a:t>
            </a:fld>
            <a:endParaRPr lang="da-DK"/>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929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5C91A2AE-C816-4B10-894F-16F7821AB855}" type="datetimeFigureOut">
              <a:rPr lang="da-DK" smtClean="0"/>
              <a:t>04-04-2018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9C650EB-D60A-4D30-B7BA-965D99E37DC9}" type="slidenum">
              <a:rPr lang="da-DK" smtClean="0"/>
              <a:t>‹nr.›</a:t>
            </a:fld>
            <a:endParaRPr lang="da-DK"/>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568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a-DK" smtClean="0"/>
              <a:t>Klik for at redigere i master</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5C91A2AE-C816-4B10-894F-16F7821AB855}" type="datetimeFigureOut">
              <a:rPr lang="da-DK" smtClean="0"/>
              <a:t>04-04-2018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9C650EB-D60A-4D30-B7BA-965D99E37DC9}" type="slidenum">
              <a:rPr lang="da-DK" smtClean="0"/>
              <a:t>‹nr.›</a:t>
            </a:fld>
            <a:endParaRPr lang="da-DK"/>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982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p:txBody>
          <a:bodyPr ancho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5C91A2AE-C816-4B10-894F-16F7821AB855}" type="datetimeFigureOut">
              <a:rPr lang="da-DK" smtClean="0"/>
              <a:t>04-04-2018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9C650EB-D60A-4D30-B7BA-965D99E37DC9}" type="slidenum">
              <a:rPr lang="da-DK" smtClean="0"/>
              <a:t>‹nr.›</a:t>
            </a:fld>
            <a:endParaRPr lang="da-DK"/>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6055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a-DK" smtClean="0"/>
              <a:t>Klik for at redigere i master</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5C91A2AE-C816-4B10-894F-16F7821AB855}" type="datetimeFigureOut">
              <a:rPr lang="da-DK" smtClean="0"/>
              <a:t>04-04-2018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9C650EB-D60A-4D30-B7BA-965D99E37DC9}" type="slidenum">
              <a:rPr lang="da-DK" smtClean="0"/>
              <a:t>‹nr.›</a:t>
            </a:fld>
            <a:endParaRPr lang="da-DK"/>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8532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5C91A2AE-C816-4B10-894F-16F7821AB855}" type="datetimeFigureOut">
              <a:rPr lang="da-DK" smtClean="0"/>
              <a:t>04-04-2018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9C650EB-D60A-4D30-B7BA-965D99E37DC9}" type="slidenum">
              <a:rPr lang="da-DK" smtClean="0"/>
              <a:t>‹nr.›</a:t>
            </a:fld>
            <a:endParaRPr lang="da-DK"/>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703031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a-DK" smtClean="0"/>
              <a:t>Klik for at redigere i master</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Content Placeholder 3"/>
          <p:cNvSpPr>
            <a:spLocks noGrp="1"/>
          </p:cNvSpPr>
          <p:nvPr>
            <p:ph sz="half" idx="2"/>
          </p:nvPr>
        </p:nvSpPr>
        <p:spPr>
          <a:xfrm>
            <a:off x="1447191" y="2824269"/>
            <a:ext cx="4645152" cy="2644457"/>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Content Placeholder 5"/>
          <p:cNvSpPr>
            <a:spLocks noGrp="1"/>
          </p:cNvSpPr>
          <p:nvPr>
            <p:ph sz="quarter" idx="4"/>
          </p:nvPr>
        </p:nvSpPr>
        <p:spPr>
          <a:xfrm>
            <a:off x="6412362" y="2821491"/>
            <a:ext cx="4645152" cy="2637371"/>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5C91A2AE-C816-4B10-894F-16F7821AB855}" type="datetimeFigureOut">
              <a:rPr lang="da-DK" smtClean="0"/>
              <a:t>04-04-2018</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A9C650EB-D60A-4D30-B7BA-965D99E37DC9}" type="slidenum">
              <a:rPr lang="da-DK" smtClean="0"/>
              <a:t>‹nr.›</a:t>
            </a:fld>
            <a:endParaRPr lang="da-DK"/>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354251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5C91A2AE-C816-4B10-894F-16F7821AB855}" type="datetimeFigureOut">
              <a:rPr lang="da-DK" smtClean="0"/>
              <a:t>04-04-2018</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A9C650EB-D60A-4D30-B7BA-965D99E37DC9}" type="slidenum">
              <a:rPr lang="da-DK" smtClean="0"/>
              <a:t>‹nr.›</a:t>
            </a:fld>
            <a:endParaRPr lang="da-DK"/>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777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1A2AE-C816-4B10-894F-16F7821AB855}" type="datetimeFigureOut">
              <a:rPr lang="da-DK" smtClean="0"/>
              <a:t>04-04-2018</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A9C650EB-D60A-4D30-B7BA-965D99E37DC9}" type="slidenum">
              <a:rPr lang="da-DK" smtClean="0"/>
              <a:t>‹nr.›</a:t>
            </a:fld>
            <a:endParaRPr lang="da-DK"/>
          </a:p>
        </p:txBody>
      </p:sp>
    </p:spTree>
    <p:extLst>
      <p:ext uri="{BB962C8B-B14F-4D97-AF65-F5344CB8AC3E}">
        <p14:creationId xmlns:p14="http://schemas.microsoft.com/office/powerpoint/2010/main" val="118105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a-DK" smtClean="0"/>
              <a:t>Klik for at redigere i master</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5C91A2AE-C816-4B10-894F-16F7821AB855}" type="datetimeFigureOut">
              <a:rPr lang="da-DK" smtClean="0"/>
              <a:t>04-04-2018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9C650EB-D60A-4D30-B7BA-965D99E37DC9}" type="slidenum">
              <a:rPr lang="da-DK" smtClean="0"/>
              <a:t>‹nr.›</a:t>
            </a:fld>
            <a:endParaRPr lang="da-DK"/>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517278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C91A2AE-C816-4B10-894F-16F7821AB855}" type="datetimeFigureOut">
              <a:rPr lang="da-DK" smtClean="0"/>
              <a:t>04-04-2018</a:t>
            </a:fld>
            <a:endParaRPr lang="da-DK"/>
          </a:p>
        </p:txBody>
      </p:sp>
      <p:sp>
        <p:nvSpPr>
          <p:cNvPr id="6" name="Footer Placeholder 5"/>
          <p:cNvSpPr>
            <a:spLocks noGrp="1"/>
          </p:cNvSpPr>
          <p:nvPr>
            <p:ph type="ftr" sz="quarter" idx="11"/>
          </p:nvPr>
        </p:nvSpPr>
        <p:spPr>
          <a:xfrm>
            <a:off x="1447382" y="318640"/>
            <a:ext cx="5541004" cy="320931"/>
          </a:xfrm>
        </p:spPr>
        <p:txBody>
          <a:bodyPr/>
          <a:lstStyle/>
          <a:p>
            <a:endParaRPr lang="da-DK"/>
          </a:p>
        </p:txBody>
      </p:sp>
      <p:sp>
        <p:nvSpPr>
          <p:cNvPr id="7" name="Slide Number Placeholder 6"/>
          <p:cNvSpPr>
            <a:spLocks noGrp="1"/>
          </p:cNvSpPr>
          <p:nvPr>
            <p:ph type="sldNum" sz="quarter" idx="12"/>
          </p:nvPr>
        </p:nvSpPr>
        <p:spPr/>
        <p:txBody>
          <a:bodyPr/>
          <a:lstStyle/>
          <a:p>
            <a:fld id="{A9C650EB-D60A-4D30-B7BA-965D99E37DC9}" type="slidenum">
              <a:rPr lang="da-DK" smtClean="0"/>
              <a:t>‹nr.›</a:t>
            </a:fld>
            <a:endParaRPr lang="da-DK"/>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0534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a-DK" smtClean="0"/>
              <a:t>Klik for at redigere i master</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C91A2AE-C816-4B10-894F-16F7821AB855}" type="datetimeFigureOut">
              <a:rPr lang="da-DK" smtClean="0"/>
              <a:t>04-04-2018</a:t>
            </a:fld>
            <a:endParaRPr lang="da-DK"/>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9C650EB-D60A-4D30-B7BA-965D99E37DC9}" type="slidenum">
              <a:rPr lang="da-DK" smtClean="0"/>
              <a:t>‹nr.›</a:t>
            </a:fld>
            <a:endParaRPr lang="da-DK"/>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96211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3GqNUvrLxO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dJt_YkK4M8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mailto:Xxx@xxx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mailto:Xxx@xxx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www.facebook.com/KulturkaravaneNORD"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facebook.com/humansofnewyor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j2w77cxMlk8&amp;feature=youtu.b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SOME journalist for en dag</a:t>
            </a:r>
            <a:endParaRPr lang="da-DK" dirty="0"/>
          </a:p>
        </p:txBody>
      </p:sp>
      <p:sp>
        <p:nvSpPr>
          <p:cNvPr id="3" name="Undertitel 2"/>
          <p:cNvSpPr>
            <a:spLocks noGrp="1"/>
          </p:cNvSpPr>
          <p:nvPr>
            <p:ph type="subTitle" idx="1"/>
          </p:nvPr>
        </p:nvSpPr>
        <p:spPr/>
        <p:txBody>
          <a:bodyPr>
            <a:normAutofit/>
          </a:bodyPr>
          <a:lstStyle/>
          <a:p>
            <a:r>
              <a:rPr lang="da-DK" dirty="0" smtClean="0"/>
              <a:t>Af XXXX</a:t>
            </a:r>
          </a:p>
          <a:p>
            <a:r>
              <a:rPr lang="da-DK" dirty="0" smtClean="0"/>
              <a:t>XXXX Bibliotek</a:t>
            </a:r>
            <a:endParaRPr lang="da-DK"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145009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Journalist for en dag</a:t>
            </a:r>
            <a:endParaRPr lang="da-DK" dirty="0"/>
          </a:p>
        </p:txBody>
      </p:sp>
      <p:sp>
        <p:nvSpPr>
          <p:cNvPr id="3" name="Pladsholder til indhold 2"/>
          <p:cNvSpPr>
            <a:spLocks noGrp="1"/>
          </p:cNvSpPr>
          <p:nvPr>
            <p:ph idx="1"/>
          </p:nvPr>
        </p:nvSpPr>
        <p:spPr/>
        <p:txBody>
          <a:bodyPr/>
          <a:lstStyle/>
          <a:p>
            <a:r>
              <a:rPr lang="da-DK" dirty="0" smtClean="0"/>
              <a:t>Her skal journalisten tilføje/rette Rollefordeling</a:t>
            </a:r>
          </a:p>
          <a:p>
            <a:pPr lvl="1"/>
            <a:r>
              <a:rPr lang="da-DK" dirty="0" smtClean="0"/>
              <a:t>Interviewer (den der stiller spørgsmålet)</a:t>
            </a:r>
          </a:p>
          <a:p>
            <a:pPr lvl="1"/>
            <a:r>
              <a:rPr lang="da-DK" dirty="0" smtClean="0"/>
              <a:t>Skriver (den der tager noter, og får tilladelse til citatet, </a:t>
            </a:r>
            <a:r>
              <a:rPr lang="da-DK" dirty="0" err="1" smtClean="0"/>
              <a:t>evt</a:t>
            </a:r>
            <a:r>
              <a:rPr lang="da-DK" dirty="0" smtClean="0"/>
              <a:t> optag interview)</a:t>
            </a:r>
          </a:p>
          <a:p>
            <a:pPr lvl="1"/>
            <a:r>
              <a:rPr lang="da-DK" dirty="0" smtClean="0"/>
              <a:t>Fotograf (den der tager billede, og får tilladelse til at bruge det)</a:t>
            </a:r>
          </a:p>
          <a:p>
            <a:r>
              <a:rPr lang="da-DK" dirty="0" smtClean="0"/>
              <a:t>Husk</a:t>
            </a:r>
          </a:p>
          <a:p>
            <a:pPr lvl="1"/>
            <a:r>
              <a:rPr lang="da-DK" dirty="0" smtClean="0"/>
              <a:t>Blok og blyant, underlag til at skrive på, </a:t>
            </a:r>
            <a:r>
              <a:rPr lang="da-DK" dirty="0" err="1" smtClean="0"/>
              <a:t>evt</a:t>
            </a:r>
            <a:r>
              <a:rPr lang="da-DK" dirty="0" smtClean="0"/>
              <a:t> telefon til at optage interview på</a:t>
            </a:r>
          </a:p>
          <a:p>
            <a:pPr lvl="1"/>
            <a:r>
              <a:rPr lang="da-DK" dirty="0" smtClean="0"/>
              <a:t>Telefon, </a:t>
            </a:r>
            <a:r>
              <a:rPr lang="da-DK" dirty="0" err="1" smtClean="0"/>
              <a:t>ipad</a:t>
            </a:r>
            <a:r>
              <a:rPr lang="da-DK" dirty="0" smtClean="0"/>
              <a:t> til at tage billede</a:t>
            </a:r>
          </a:p>
          <a:p>
            <a:pPr lvl="1"/>
            <a:r>
              <a:rPr lang="da-DK" dirty="0" smtClean="0"/>
              <a:t>Husk at give en flyer til alle der deltager</a:t>
            </a:r>
          </a:p>
          <a:p>
            <a:pPr lvl="1"/>
            <a:endParaRPr lang="da-DK" dirty="0" smtClean="0"/>
          </a:p>
        </p:txBody>
      </p:sp>
      <p:pic>
        <p:nvPicPr>
          <p:cNvPr id="4" name="Bille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8592" y="4744360"/>
            <a:ext cx="3774160" cy="935227"/>
          </a:xfrm>
          <a:prstGeom prst="rect">
            <a:avLst/>
          </a:prstGeom>
        </p:spPr>
      </p:pic>
    </p:spTree>
    <p:extLst>
      <p:ext uri="{BB962C8B-B14F-4D97-AF65-F5344CB8AC3E}">
        <p14:creationId xmlns:p14="http://schemas.microsoft.com/office/powerpoint/2010/main" val="2600429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Intervieweren</a:t>
            </a:r>
            <a:endParaRPr lang="da-DK" dirty="0"/>
          </a:p>
        </p:txBody>
      </p:sp>
      <p:sp>
        <p:nvSpPr>
          <p:cNvPr id="3" name="Pladsholder til indhold 2"/>
          <p:cNvSpPr>
            <a:spLocks noGrp="1"/>
          </p:cNvSpPr>
          <p:nvPr>
            <p:ph idx="1"/>
          </p:nvPr>
        </p:nvSpPr>
        <p:spPr/>
        <p:txBody>
          <a:bodyPr/>
          <a:lstStyle/>
          <a:p>
            <a:r>
              <a:rPr lang="da-DK" dirty="0"/>
              <a:t>https://www.youtube.com/watch?v=Wu1e0uPs_-4</a:t>
            </a:r>
          </a:p>
          <a:p>
            <a:r>
              <a:rPr lang="da-DK" b="1" dirty="0" smtClean="0"/>
              <a:t>Gode råd:</a:t>
            </a:r>
          </a:p>
          <a:p>
            <a:pPr lvl="1"/>
            <a:r>
              <a:rPr lang="da-DK" dirty="0" smtClean="0"/>
              <a:t>Vær en god vært – skab god stemning</a:t>
            </a:r>
          </a:p>
          <a:p>
            <a:pPr lvl="1"/>
            <a:r>
              <a:rPr lang="da-DK" dirty="0" smtClean="0"/>
              <a:t>Vær forberedt, lav flere spørgsmål</a:t>
            </a:r>
          </a:p>
          <a:p>
            <a:pPr lvl="1"/>
            <a:r>
              <a:rPr lang="da-DK" dirty="0" smtClean="0"/>
              <a:t>Giv tid… stilhed er ikke farligt</a:t>
            </a:r>
          </a:p>
          <a:p>
            <a:pPr lvl="1"/>
            <a:r>
              <a:rPr lang="da-DK" dirty="0" smtClean="0"/>
              <a:t>Sørg for den der tager noter er med, og har noteret det vigtigste, det er ok igen med en pause</a:t>
            </a:r>
            <a:endParaRPr lang="da-DK"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8592" y="4758215"/>
            <a:ext cx="3774160" cy="935227"/>
          </a:xfrm>
          <a:prstGeom prst="rect">
            <a:avLst/>
          </a:prstGeom>
        </p:spPr>
      </p:pic>
    </p:spTree>
    <p:extLst>
      <p:ext uri="{BB962C8B-B14F-4D97-AF65-F5344CB8AC3E}">
        <p14:creationId xmlns:p14="http://schemas.microsoft.com/office/powerpoint/2010/main" val="1279489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tage noter	</a:t>
            </a:r>
            <a:endParaRPr lang="da-DK" dirty="0"/>
          </a:p>
        </p:txBody>
      </p:sp>
      <p:sp>
        <p:nvSpPr>
          <p:cNvPr id="3" name="Pladsholder til indhold 2"/>
          <p:cNvSpPr>
            <a:spLocks noGrp="1"/>
          </p:cNvSpPr>
          <p:nvPr>
            <p:ph idx="1"/>
          </p:nvPr>
        </p:nvSpPr>
        <p:spPr/>
        <p:txBody>
          <a:bodyPr/>
          <a:lstStyle/>
          <a:p>
            <a:r>
              <a:rPr lang="da-DK" dirty="0">
                <a:hlinkClick r:id="rId3"/>
              </a:rPr>
              <a:t>https://</a:t>
            </a:r>
            <a:r>
              <a:rPr lang="da-DK" dirty="0" smtClean="0">
                <a:hlinkClick r:id="rId3"/>
              </a:rPr>
              <a:t>www.youtube.com/watch?v=3GqNUvrLxO4</a:t>
            </a:r>
            <a:endParaRPr lang="da-DK" dirty="0" smtClean="0"/>
          </a:p>
          <a:p>
            <a:r>
              <a:rPr lang="da-DK" b="1" dirty="0" smtClean="0"/>
              <a:t>Gode råd:</a:t>
            </a:r>
          </a:p>
          <a:p>
            <a:pPr lvl="1"/>
            <a:r>
              <a:rPr lang="da-DK" dirty="0" smtClean="0"/>
              <a:t>Spørg om du må optage (memo) og lov at slette det igen</a:t>
            </a:r>
          </a:p>
          <a:p>
            <a:pPr lvl="1"/>
            <a:r>
              <a:rPr lang="da-DK" dirty="0" smtClean="0"/>
              <a:t>Brug de ord, som personen siger, men lav det til godt skriftligt sprog (rigtig ordstilling)</a:t>
            </a:r>
          </a:p>
          <a:p>
            <a:pPr lvl="1"/>
            <a:r>
              <a:rPr lang="da-DK" dirty="0" smtClean="0"/>
              <a:t>Hav en blok med god ryg på (så du kan skrive på stedet)</a:t>
            </a:r>
          </a:p>
          <a:p>
            <a:pPr lvl="1"/>
            <a:r>
              <a:rPr lang="da-DK" dirty="0" smtClean="0"/>
              <a:t>Få personen til at lyde så klog som muligt </a:t>
            </a:r>
            <a:r>
              <a:rPr lang="da-DK" dirty="0" smtClean="0">
                <a:sym typeface="Wingdings" panose="05000000000000000000" pitchFamily="2" charset="2"/>
              </a:rPr>
              <a:t></a:t>
            </a:r>
            <a:endParaRPr lang="da-DK" dirty="0" smtClean="0"/>
          </a:p>
        </p:txBody>
      </p:sp>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3933628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Fotograf</a:t>
            </a:r>
            <a:endParaRPr lang="da-DK" dirty="0"/>
          </a:p>
        </p:txBody>
      </p:sp>
      <p:sp>
        <p:nvSpPr>
          <p:cNvPr id="3" name="Pladsholder til indhold 2"/>
          <p:cNvSpPr>
            <a:spLocks noGrp="1"/>
          </p:cNvSpPr>
          <p:nvPr>
            <p:ph idx="1"/>
          </p:nvPr>
        </p:nvSpPr>
        <p:spPr/>
        <p:txBody>
          <a:bodyPr/>
          <a:lstStyle/>
          <a:p>
            <a:r>
              <a:rPr lang="da-DK" dirty="0">
                <a:hlinkClick r:id="rId3"/>
              </a:rPr>
              <a:t>https://</a:t>
            </a:r>
            <a:r>
              <a:rPr lang="da-DK" dirty="0" smtClean="0">
                <a:hlinkClick r:id="rId3"/>
              </a:rPr>
              <a:t>www.youtube.com/watch?v=dJt_YkK4M8g</a:t>
            </a:r>
            <a:endParaRPr lang="da-DK" dirty="0" smtClean="0"/>
          </a:p>
          <a:p>
            <a:r>
              <a:rPr lang="da-DK" b="1" dirty="0" smtClean="0"/>
              <a:t>Gode råd:</a:t>
            </a:r>
          </a:p>
          <a:p>
            <a:pPr lvl="1"/>
            <a:r>
              <a:rPr lang="da-DK" dirty="0" smtClean="0"/>
              <a:t>Et billede siger mere end 1000 ord, din opgave er altså vigtig</a:t>
            </a:r>
          </a:p>
          <a:p>
            <a:pPr lvl="1"/>
            <a:r>
              <a:rPr lang="da-DK" dirty="0" smtClean="0"/>
              <a:t>En person er bedst, men ellers noget er er betydningsfuld for personen</a:t>
            </a:r>
          </a:p>
          <a:p>
            <a:pPr lvl="1"/>
            <a:r>
              <a:rPr lang="da-DK" dirty="0" smtClean="0"/>
              <a:t>Vend telefonen på den lange led</a:t>
            </a:r>
          </a:p>
          <a:p>
            <a:pPr lvl="1"/>
            <a:r>
              <a:rPr lang="da-DK" dirty="0" smtClean="0"/>
              <a:t>Få folk til at se godt ud! Tænk på hvordan du selv gerne se ud</a:t>
            </a:r>
            <a:endParaRPr lang="da-DK" dirty="0"/>
          </a:p>
        </p:txBody>
      </p:sp>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1344099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Gruppearbejde</a:t>
            </a:r>
            <a:endParaRPr lang="da-DK" dirty="0"/>
          </a:p>
        </p:txBody>
      </p:sp>
      <p:sp>
        <p:nvSpPr>
          <p:cNvPr id="3" name="Pladsholder til indhold 2"/>
          <p:cNvSpPr>
            <a:spLocks noGrp="1"/>
          </p:cNvSpPr>
          <p:nvPr>
            <p:ph idx="1"/>
          </p:nvPr>
        </p:nvSpPr>
        <p:spPr/>
        <p:txBody>
          <a:bodyPr/>
          <a:lstStyle/>
          <a:p>
            <a:r>
              <a:rPr lang="da-DK" dirty="0" smtClean="0"/>
              <a:t>I skal interviewe hinanden</a:t>
            </a:r>
          </a:p>
          <a:p>
            <a:r>
              <a:rPr lang="da-DK" dirty="0" smtClean="0"/>
              <a:t>Find jeres grupper og aftal rollefordeling og om de er faste, eller I vil skiftes</a:t>
            </a:r>
          </a:p>
          <a:p>
            <a:r>
              <a:rPr lang="da-DK" dirty="0" smtClean="0"/>
              <a:t>Udvælg de spørgsmål, I synes er mest spændende</a:t>
            </a:r>
          </a:p>
          <a:p>
            <a:r>
              <a:rPr lang="da-DK" dirty="0" smtClean="0"/>
              <a:t>Lav tre interviews med jer selv, husk at øve så virkeligt som muligt </a:t>
            </a:r>
          </a:p>
          <a:p>
            <a:r>
              <a:rPr lang="da-DK" dirty="0" smtClean="0"/>
              <a:t>Skriv interview rene og send dem med det tilhørende billede til: </a:t>
            </a:r>
            <a:r>
              <a:rPr lang="da-DK" dirty="0" smtClean="0">
                <a:hlinkClick r:id="rId3"/>
              </a:rPr>
              <a:t>Xxx@xxxx.com</a:t>
            </a:r>
            <a:endParaRPr lang="da-DK" dirty="0" smtClean="0"/>
          </a:p>
          <a:p>
            <a:r>
              <a:rPr lang="da-DK" dirty="0" smtClean="0"/>
              <a:t>Alle interviews skal være modtaget kl XXXX</a:t>
            </a:r>
          </a:p>
          <a:p>
            <a:pPr marL="0" indent="0">
              <a:buNone/>
            </a:pPr>
            <a:endParaRPr lang="da-DK" dirty="0" smtClean="0"/>
          </a:p>
          <a:p>
            <a:endParaRPr lang="da-DK" dirty="0" smtClean="0"/>
          </a:p>
        </p:txBody>
      </p:sp>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3639890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Pause</a:t>
            </a:r>
            <a:endParaRPr lang="da-DK" dirty="0"/>
          </a:p>
        </p:txBody>
      </p:sp>
      <p:sp>
        <p:nvSpPr>
          <p:cNvPr id="3" name="Pladsholder til indhold 2"/>
          <p:cNvSpPr>
            <a:spLocks noGrp="1"/>
          </p:cNvSpPr>
          <p:nvPr>
            <p:ph idx="1"/>
          </p:nvPr>
        </p:nvSpPr>
        <p:spPr/>
        <p:txBody>
          <a:bodyPr/>
          <a:lstStyle/>
          <a:p>
            <a:r>
              <a:rPr lang="da-DK" dirty="0" smtClean="0"/>
              <a:t>Vi mødes igen kl XXX i lokale XXX</a:t>
            </a:r>
          </a:p>
          <a:p>
            <a:r>
              <a:rPr lang="da-DK" dirty="0" smtClean="0"/>
              <a:t>Pause(fisk)</a:t>
            </a:r>
          </a:p>
          <a:p>
            <a:endParaRPr lang="da-DK" dirty="0" smtClean="0"/>
          </a:p>
        </p:txBody>
      </p:sp>
      <p:sp>
        <p:nvSpPr>
          <p:cNvPr id="4" name="AutoShape 2" descr="Billedresultat for pausefis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pic>
        <p:nvPicPr>
          <p:cNvPr id="5" name="Billede 4"/>
          <p:cNvPicPr>
            <a:picLocks noChangeAspect="1"/>
          </p:cNvPicPr>
          <p:nvPr/>
        </p:nvPicPr>
        <p:blipFill>
          <a:blip r:embed="rId3"/>
          <a:stretch>
            <a:fillRect/>
          </a:stretch>
        </p:blipFill>
        <p:spPr>
          <a:xfrm>
            <a:off x="3537834" y="2457450"/>
            <a:ext cx="3734504" cy="3084368"/>
          </a:xfrm>
          <a:prstGeom prst="rect">
            <a:avLst/>
          </a:prstGeom>
        </p:spPr>
      </p:pic>
      <p:pic>
        <p:nvPicPr>
          <p:cNvPr id="6" name="Billed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3029119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Journalist i felten</a:t>
            </a:r>
            <a:endParaRPr lang="da-DK" dirty="0"/>
          </a:p>
        </p:txBody>
      </p:sp>
      <p:sp>
        <p:nvSpPr>
          <p:cNvPr id="3" name="Pladsholder til indhold 2"/>
          <p:cNvSpPr>
            <a:spLocks noGrp="1"/>
          </p:cNvSpPr>
          <p:nvPr>
            <p:ph idx="1"/>
          </p:nvPr>
        </p:nvSpPr>
        <p:spPr/>
        <p:txBody>
          <a:bodyPr>
            <a:normAutofit fontScale="85000" lnSpcReduction="20000"/>
          </a:bodyPr>
          <a:lstStyle/>
          <a:p>
            <a:r>
              <a:rPr lang="da-DK" dirty="0" smtClean="0"/>
              <a:t>I skal nu ud og lave 3 interviews pr gruppe</a:t>
            </a:r>
          </a:p>
          <a:p>
            <a:r>
              <a:rPr lang="da-DK" dirty="0" smtClean="0"/>
              <a:t>Følg samme procedure, som da I lavede interviews af jer selv</a:t>
            </a:r>
          </a:p>
          <a:p>
            <a:r>
              <a:rPr lang="da-DK" dirty="0" smtClean="0"/>
              <a:t>I har tilladelse til at interviewe</a:t>
            </a:r>
          </a:p>
          <a:p>
            <a:pPr lvl="1"/>
            <a:r>
              <a:rPr lang="da-DK" dirty="0" smtClean="0">
                <a:solidFill>
                  <a:srgbClr val="FF0000"/>
                </a:solidFill>
              </a:rPr>
              <a:t>Indsæt adresse og sted her</a:t>
            </a:r>
            <a:endParaRPr lang="da-DK" dirty="0" smtClean="0">
              <a:solidFill>
                <a:srgbClr val="FF0000"/>
              </a:solidFill>
            </a:endParaRPr>
          </a:p>
          <a:p>
            <a:r>
              <a:rPr lang="da-DK" dirty="0" smtClean="0"/>
              <a:t>Find jeres grupper og aftal rollefordeling og om de er faste, eller I vil skiftes</a:t>
            </a:r>
          </a:p>
          <a:p>
            <a:r>
              <a:rPr lang="da-DK" dirty="0" smtClean="0"/>
              <a:t>Udvælg de spørgsmål, I synes er mest spændende</a:t>
            </a:r>
          </a:p>
          <a:p>
            <a:r>
              <a:rPr lang="da-DK" b="1" dirty="0" smtClean="0"/>
              <a:t>Lav tre interviews </a:t>
            </a:r>
            <a:r>
              <a:rPr lang="da-DK" b="1" dirty="0" smtClean="0"/>
              <a:t>pr gruppe</a:t>
            </a:r>
          </a:p>
          <a:p>
            <a:r>
              <a:rPr lang="da-DK" dirty="0" smtClean="0"/>
              <a:t>Skriv </a:t>
            </a:r>
            <a:r>
              <a:rPr lang="da-DK" dirty="0" smtClean="0"/>
              <a:t>interview rene og send dem med det tilhørende billede til: </a:t>
            </a:r>
            <a:r>
              <a:rPr lang="da-DK" dirty="0" smtClean="0">
                <a:hlinkClick r:id="rId3"/>
              </a:rPr>
              <a:t>Xxx@xxxx.com</a:t>
            </a:r>
            <a:endParaRPr lang="da-DK" dirty="0" smtClean="0"/>
          </a:p>
          <a:p>
            <a:r>
              <a:rPr lang="da-DK" dirty="0" smtClean="0"/>
              <a:t>Alle interviews skal være modtaget kl XXXX</a:t>
            </a:r>
          </a:p>
          <a:p>
            <a:endParaRPr lang="da-DK" dirty="0" smtClean="0"/>
          </a:p>
        </p:txBody>
      </p:sp>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2155" y="5159986"/>
            <a:ext cx="3774160" cy="935227"/>
          </a:xfrm>
          <a:prstGeom prst="rect">
            <a:avLst/>
          </a:prstGeom>
        </p:spPr>
      </p:pic>
    </p:spTree>
    <p:extLst>
      <p:ext uri="{BB962C8B-B14F-4D97-AF65-F5344CB8AC3E}">
        <p14:creationId xmlns:p14="http://schemas.microsoft.com/office/powerpoint/2010/main" val="169288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Husk en flyer til alle I </a:t>
            </a:r>
            <a:r>
              <a:rPr lang="da-DK" dirty="0" err="1" smtClean="0"/>
              <a:t>interviwer</a:t>
            </a:r>
            <a:endParaRPr lang="da-DK" dirty="0"/>
          </a:p>
        </p:txBody>
      </p:sp>
      <p:pic>
        <p:nvPicPr>
          <p:cNvPr id="4" name="Pladsholder til indhold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rot="6691651">
            <a:off x="3658033" y="2850750"/>
            <a:ext cx="3222117" cy="2416588"/>
          </a:xfr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2341119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Opsamling</a:t>
            </a:r>
            <a:endParaRPr lang="da-DK" dirty="0"/>
          </a:p>
        </p:txBody>
      </p:sp>
      <p:sp>
        <p:nvSpPr>
          <p:cNvPr id="3" name="Pladsholder til indhold 2"/>
          <p:cNvSpPr>
            <a:spLocks noGrp="1"/>
          </p:cNvSpPr>
          <p:nvPr>
            <p:ph idx="1"/>
          </p:nvPr>
        </p:nvSpPr>
        <p:spPr/>
        <p:txBody>
          <a:bodyPr/>
          <a:lstStyle/>
          <a:p>
            <a:r>
              <a:rPr lang="da-DK" dirty="0" smtClean="0"/>
              <a:t>Har alle sendt interviews?</a:t>
            </a:r>
          </a:p>
          <a:p>
            <a:r>
              <a:rPr lang="da-DK" dirty="0" smtClean="0"/>
              <a:t>Opsamling</a:t>
            </a:r>
          </a:p>
          <a:p>
            <a:pPr lvl="1"/>
            <a:r>
              <a:rPr lang="da-DK" dirty="0" smtClean="0"/>
              <a:t>Hvad har vi lært</a:t>
            </a:r>
          </a:p>
          <a:p>
            <a:pPr lvl="1"/>
            <a:r>
              <a:rPr lang="da-DK" dirty="0" smtClean="0"/>
              <a:t>Hvad var sjovt? Hvad var svært?</a:t>
            </a:r>
          </a:p>
          <a:p>
            <a:r>
              <a:rPr lang="da-DK" dirty="0" smtClean="0"/>
              <a:t>Her kan I se jeres interviews: </a:t>
            </a:r>
            <a:r>
              <a:rPr lang="da-DK" dirty="0" smtClean="0">
                <a:hlinkClick r:id="rId3"/>
              </a:rPr>
              <a:t>www.facebook.com/KulturkaravaneNORD</a:t>
            </a:r>
            <a:r>
              <a:rPr lang="da-DK" dirty="0" smtClean="0"/>
              <a:t> </a:t>
            </a:r>
            <a:endParaRPr lang="da-DK" dirty="0" smtClean="0"/>
          </a:p>
          <a:p>
            <a:r>
              <a:rPr lang="da-DK" dirty="0" smtClean="0"/>
              <a:t>Tak </a:t>
            </a:r>
            <a:r>
              <a:rPr lang="da-DK" dirty="0" smtClean="0"/>
              <a:t>for i dag</a:t>
            </a:r>
            <a:endParaRPr lang="da-DK" dirty="0"/>
          </a:p>
        </p:txBody>
      </p:sp>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299806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Program </a:t>
            </a:r>
            <a:endParaRPr lang="da-DK" dirty="0"/>
          </a:p>
        </p:txBody>
      </p:sp>
      <p:sp>
        <p:nvSpPr>
          <p:cNvPr id="3" name="Pladsholder til indhold 2"/>
          <p:cNvSpPr>
            <a:spLocks noGrp="1"/>
          </p:cNvSpPr>
          <p:nvPr>
            <p:ph idx="1"/>
          </p:nvPr>
        </p:nvSpPr>
        <p:spPr/>
        <p:txBody>
          <a:bodyPr/>
          <a:lstStyle/>
          <a:p>
            <a:r>
              <a:rPr lang="da-DK" dirty="0" smtClean="0"/>
              <a:t>Kl: XXX: Velkomst og præsentation</a:t>
            </a:r>
          </a:p>
          <a:p>
            <a:r>
              <a:rPr lang="da-DK" dirty="0" smtClean="0"/>
              <a:t>”</a:t>
            </a:r>
            <a:r>
              <a:rPr lang="da-DK" dirty="0" err="1" smtClean="0"/>
              <a:t>Humans</a:t>
            </a:r>
            <a:r>
              <a:rPr lang="da-DK" dirty="0" smtClean="0"/>
              <a:t> of New York”</a:t>
            </a:r>
          </a:p>
          <a:p>
            <a:r>
              <a:rPr lang="da-DK" dirty="0" smtClean="0"/>
              <a:t>Journalist for en dag</a:t>
            </a:r>
          </a:p>
          <a:p>
            <a:r>
              <a:rPr lang="da-DK" dirty="0" err="1" smtClean="0"/>
              <a:t>Humans</a:t>
            </a:r>
            <a:r>
              <a:rPr lang="da-DK" dirty="0" smtClean="0"/>
              <a:t> of XXX (indsæt by)</a:t>
            </a:r>
          </a:p>
          <a:p>
            <a:r>
              <a:rPr lang="da-DK" dirty="0" smtClean="0"/>
              <a:t>Kl: XXX: Pause / frokost</a:t>
            </a:r>
          </a:p>
          <a:p>
            <a:r>
              <a:rPr lang="da-DK" dirty="0" smtClean="0"/>
              <a:t>Kl: XXX: I skal interviewe (indsæt hvor)</a:t>
            </a:r>
          </a:p>
          <a:p>
            <a:r>
              <a:rPr lang="da-DK" dirty="0" smtClean="0"/>
              <a:t>Kl: XXX: Opsamling og indsende interviews</a:t>
            </a:r>
          </a:p>
          <a:p>
            <a:pPr marL="0" indent="0">
              <a:buNone/>
            </a:pPr>
            <a:endParaRPr lang="da-DK" dirty="0" smtClean="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4010" y="4531118"/>
            <a:ext cx="3774160" cy="935227"/>
          </a:xfrm>
          <a:prstGeom prst="rect">
            <a:avLst/>
          </a:prstGeom>
        </p:spPr>
      </p:pic>
    </p:spTree>
    <p:extLst>
      <p:ext uri="{BB962C8B-B14F-4D97-AF65-F5344CB8AC3E}">
        <p14:creationId xmlns:p14="http://schemas.microsoft.com/office/powerpoint/2010/main" val="45212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Lidt om mig og XXX Bibliotek</a:t>
            </a:r>
            <a:endParaRPr lang="da-DK" dirty="0"/>
          </a:p>
        </p:txBody>
      </p:sp>
      <p:sp>
        <p:nvSpPr>
          <p:cNvPr id="3" name="Pladsholder til indhold 2"/>
          <p:cNvSpPr>
            <a:spLocks noGrp="1"/>
          </p:cNvSpPr>
          <p:nvPr>
            <p:ph idx="1"/>
          </p:nvPr>
        </p:nvSpPr>
        <p:spPr/>
        <p:txBody>
          <a:bodyPr/>
          <a:lstStyle/>
          <a:p>
            <a:r>
              <a:rPr lang="da-DK" dirty="0" smtClean="0"/>
              <a:t>Lav en præsentation af dig og dit bibliotek, lad dig inspirere af ”</a:t>
            </a:r>
            <a:r>
              <a:rPr lang="da-DK" dirty="0" err="1" smtClean="0"/>
              <a:t>Humans</a:t>
            </a:r>
            <a:r>
              <a:rPr lang="da-DK" dirty="0" smtClean="0"/>
              <a:t> of New York” i stil</a:t>
            </a:r>
          </a:p>
          <a:p>
            <a:r>
              <a:rPr lang="da-DK" dirty="0" smtClean="0">
                <a:hlinkClick r:id="rId3"/>
              </a:rPr>
              <a:t>https://www.facebook.com/humansofnewyork/</a:t>
            </a:r>
            <a:endParaRPr lang="da-DK" dirty="0" smtClean="0"/>
          </a:p>
          <a:p>
            <a:endParaRPr lang="da-DK" dirty="0"/>
          </a:p>
        </p:txBody>
      </p:sp>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4152868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Humans</a:t>
            </a:r>
            <a:r>
              <a:rPr lang="da-DK" dirty="0" smtClean="0"/>
              <a:t> of New York</a:t>
            </a:r>
            <a:endParaRPr lang="da-DK" dirty="0"/>
          </a:p>
        </p:txBody>
      </p:sp>
      <p:sp>
        <p:nvSpPr>
          <p:cNvPr id="3" name="Pladsholder til indhold 2"/>
          <p:cNvSpPr>
            <a:spLocks noGrp="1"/>
          </p:cNvSpPr>
          <p:nvPr>
            <p:ph idx="1"/>
          </p:nvPr>
        </p:nvSpPr>
        <p:spPr/>
        <p:txBody>
          <a:bodyPr>
            <a:normAutofit/>
          </a:bodyPr>
          <a:lstStyle/>
          <a:p>
            <a:r>
              <a:rPr lang="da-DK" dirty="0" smtClean="0"/>
              <a:t>Fortællinger fra New York</a:t>
            </a:r>
          </a:p>
          <a:p>
            <a:r>
              <a:rPr lang="da-DK" dirty="0" smtClean="0"/>
              <a:t>Helt almindelige og ualmindelige mennesker</a:t>
            </a:r>
          </a:p>
          <a:p>
            <a:r>
              <a:rPr lang="da-DK" dirty="0" smtClean="0"/>
              <a:t>Portrætter af et øjeblik i et menneskes liv</a:t>
            </a:r>
          </a:p>
          <a:p>
            <a:r>
              <a:rPr lang="da-DK" dirty="0" smtClean="0"/>
              <a:t>Vi har alle sammen en historie</a:t>
            </a:r>
          </a:p>
          <a:p>
            <a:r>
              <a:rPr lang="da-DK" dirty="0" smtClean="0"/>
              <a:t>Vi vil gerne fortælle vores historie</a:t>
            </a:r>
          </a:p>
          <a:p>
            <a:pPr marL="0" indent="0">
              <a:buNone/>
            </a:pPr>
            <a:endParaRPr lang="da-DK"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49360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Interview tips og tricks</a:t>
            </a:r>
            <a:endParaRPr lang="da-DK" dirty="0"/>
          </a:p>
        </p:txBody>
      </p:sp>
      <p:sp>
        <p:nvSpPr>
          <p:cNvPr id="3" name="Pladsholder til indhold 2"/>
          <p:cNvSpPr>
            <a:spLocks noGrp="1"/>
          </p:cNvSpPr>
          <p:nvPr>
            <p:ph idx="1"/>
          </p:nvPr>
        </p:nvSpPr>
        <p:spPr>
          <a:xfrm>
            <a:off x="838200" y="1908752"/>
            <a:ext cx="10515600" cy="4351338"/>
          </a:xfrm>
        </p:spPr>
        <p:txBody>
          <a:bodyPr/>
          <a:lstStyle/>
          <a:p>
            <a:r>
              <a:rPr lang="da-DK" dirty="0" smtClean="0"/>
              <a:t>Her er nogle gode råd til jeres interview</a:t>
            </a:r>
          </a:p>
          <a:p>
            <a:r>
              <a:rPr lang="da-DK" u="sng" dirty="0">
                <a:hlinkClick r:id="rId3"/>
              </a:rPr>
              <a:t>https://www.youtube.com/watch?v=j2w77cxMlk8&amp;feature=youtu.be</a:t>
            </a:r>
            <a:r>
              <a:rPr lang="da-DK" dirty="0"/>
              <a:t> </a:t>
            </a:r>
          </a:p>
          <a:p>
            <a:pPr marL="0" indent="0">
              <a:buNone/>
            </a:pPr>
            <a:endParaRPr lang="da-DK" dirty="0"/>
          </a:p>
        </p:txBody>
      </p:sp>
      <p:pic>
        <p:nvPicPr>
          <p:cNvPr id="4" name="Bille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138636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Journalist for en dag</a:t>
            </a:r>
            <a:endParaRPr lang="da-DK" dirty="0"/>
          </a:p>
        </p:txBody>
      </p:sp>
      <p:sp>
        <p:nvSpPr>
          <p:cNvPr id="3" name="Pladsholder til indhold 2"/>
          <p:cNvSpPr>
            <a:spLocks noGrp="1"/>
          </p:cNvSpPr>
          <p:nvPr>
            <p:ph idx="1"/>
          </p:nvPr>
        </p:nvSpPr>
        <p:spPr/>
        <p:txBody>
          <a:bodyPr>
            <a:normAutofit fontScale="85000" lnSpcReduction="20000"/>
          </a:bodyPr>
          <a:lstStyle/>
          <a:p>
            <a:pPr fontAlgn="base"/>
            <a:r>
              <a:rPr lang="da-DK" b="1" dirty="0"/>
              <a:t>Spørgeteknik og spørgsmål</a:t>
            </a:r>
          </a:p>
          <a:p>
            <a:pPr fontAlgn="base"/>
            <a:r>
              <a:rPr lang="da-DK" dirty="0"/>
              <a:t>Et godt interview skal altid forberedes. Find først og fremmest ud af, hvad du har brug for at vide. Forbered så nogle spørgsmål.</a:t>
            </a:r>
          </a:p>
          <a:p>
            <a:pPr fontAlgn="base"/>
            <a:r>
              <a:rPr lang="da-DK" dirty="0"/>
              <a:t>Husk at få det helt konkrete på plads først:</a:t>
            </a:r>
          </a:p>
          <a:p>
            <a:pPr fontAlgn="base"/>
            <a:r>
              <a:rPr lang="da-DK" dirty="0"/>
              <a:t>- Navn</a:t>
            </a:r>
          </a:p>
          <a:p>
            <a:pPr fontAlgn="base"/>
            <a:r>
              <a:rPr lang="da-DK" dirty="0"/>
              <a:t>- Alder</a:t>
            </a:r>
          </a:p>
          <a:p>
            <a:pPr fontAlgn="base"/>
            <a:r>
              <a:rPr lang="da-DK" dirty="0"/>
              <a:t>- Civilstatus (gift / ugift / samlevende / single / børn (hvor gamle)</a:t>
            </a:r>
          </a:p>
          <a:p>
            <a:pPr fontAlgn="base"/>
            <a:r>
              <a:rPr lang="da-DK" dirty="0" smtClean="0"/>
              <a:t>- </a:t>
            </a:r>
            <a:r>
              <a:rPr lang="da-DK" dirty="0"/>
              <a:t>Bopæl</a:t>
            </a:r>
          </a:p>
          <a:p>
            <a:pPr fontAlgn="base"/>
            <a:r>
              <a:rPr lang="da-DK" dirty="0"/>
              <a:t>- </a:t>
            </a:r>
            <a:r>
              <a:rPr lang="da-DK" dirty="0" smtClean="0"/>
              <a:t>Uddannelse/ Job</a:t>
            </a:r>
            <a:endParaRPr lang="da-DK"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632957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Journalist for en dag</a:t>
            </a:r>
            <a:endParaRPr lang="da-DK" dirty="0"/>
          </a:p>
        </p:txBody>
      </p:sp>
      <p:sp>
        <p:nvSpPr>
          <p:cNvPr id="3" name="Pladsholder til indhold 2"/>
          <p:cNvSpPr>
            <a:spLocks noGrp="1"/>
          </p:cNvSpPr>
          <p:nvPr>
            <p:ph idx="1"/>
          </p:nvPr>
        </p:nvSpPr>
        <p:spPr/>
        <p:txBody>
          <a:bodyPr>
            <a:normAutofit/>
          </a:bodyPr>
          <a:lstStyle/>
          <a:p>
            <a:pPr fontAlgn="base"/>
            <a:r>
              <a:rPr lang="da-DK" b="1" dirty="0"/>
              <a:t>Forskellige typer spørgsmål</a:t>
            </a:r>
          </a:p>
          <a:p>
            <a:pPr fontAlgn="base"/>
            <a:r>
              <a:rPr lang="da-DK" dirty="0"/>
              <a:t>Det kaldes 'lukkede spørgsmål', fordi spørgsmålet ikke opfordrer personen til at snakke videre.</a:t>
            </a:r>
          </a:p>
          <a:p>
            <a:pPr fontAlgn="base"/>
            <a:r>
              <a:rPr lang="da-DK" dirty="0"/>
              <a:t>Hvis du har brug for at vide mere om et emne, er det en god idé at stille 'åbne spørgsmål.' For eksempel: Hvilken slags musik kan du lide?</a:t>
            </a:r>
          </a:p>
          <a:p>
            <a:pPr fontAlgn="base"/>
            <a:r>
              <a:rPr lang="da-DK" dirty="0"/>
              <a:t>Her vil deltageren fortælle noget mere, og det giver dig mulighed for at stille '</a:t>
            </a:r>
            <a:r>
              <a:rPr lang="da-DK" dirty="0" err="1"/>
              <a:t>opfølgende</a:t>
            </a:r>
            <a:r>
              <a:rPr lang="da-DK" dirty="0"/>
              <a:t> spørgsmål'.</a:t>
            </a:r>
          </a:p>
          <a:p>
            <a:pPr marL="0" indent="0">
              <a:buNone/>
            </a:pPr>
            <a:endParaRPr lang="da-DK"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8592" y="4702795"/>
            <a:ext cx="3774160" cy="935227"/>
          </a:xfrm>
          <a:prstGeom prst="rect">
            <a:avLst/>
          </a:prstGeom>
        </p:spPr>
      </p:pic>
    </p:spTree>
    <p:extLst>
      <p:ext uri="{BB962C8B-B14F-4D97-AF65-F5344CB8AC3E}">
        <p14:creationId xmlns:p14="http://schemas.microsoft.com/office/powerpoint/2010/main" val="418656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Journalist for en dag</a:t>
            </a:r>
            <a:endParaRPr lang="da-DK" dirty="0"/>
          </a:p>
        </p:txBody>
      </p:sp>
      <p:sp>
        <p:nvSpPr>
          <p:cNvPr id="3" name="Pladsholder til indhold 2"/>
          <p:cNvSpPr>
            <a:spLocks noGrp="1"/>
          </p:cNvSpPr>
          <p:nvPr>
            <p:ph idx="1"/>
          </p:nvPr>
        </p:nvSpPr>
        <p:spPr/>
        <p:txBody>
          <a:bodyPr>
            <a:noAutofit/>
          </a:bodyPr>
          <a:lstStyle/>
          <a:p>
            <a:pPr marL="0" indent="0">
              <a:lnSpc>
                <a:spcPct val="100000"/>
              </a:lnSpc>
              <a:buNone/>
            </a:pPr>
            <a:r>
              <a:rPr lang="da-DK" sz="1400" b="1" dirty="0"/>
              <a:t>Her er en række spørgsmål til </a:t>
            </a:r>
            <a:r>
              <a:rPr lang="da-DK" sz="1400" b="1" dirty="0" smtClean="0"/>
              <a:t>hverdagsliv:</a:t>
            </a:r>
          </a:p>
          <a:p>
            <a:pPr>
              <a:lnSpc>
                <a:spcPct val="100000"/>
              </a:lnSpc>
            </a:pPr>
            <a:r>
              <a:rPr lang="da-DK" sz="1800" dirty="0" smtClean="0"/>
              <a:t>Hvad er godt ved at bo, der hvor du bor?</a:t>
            </a:r>
          </a:p>
          <a:p>
            <a:pPr>
              <a:lnSpc>
                <a:spcPct val="100000"/>
              </a:lnSpc>
            </a:pPr>
            <a:r>
              <a:rPr lang="da-DK" sz="1800" dirty="0" smtClean="0"/>
              <a:t>Hvad </a:t>
            </a:r>
            <a:r>
              <a:rPr lang="da-DK" sz="1800" dirty="0"/>
              <a:t>fylder i din hverdag?</a:t>
            </a:r>
          </a:p>
          <a:p>
            <a:pPr>
              <a:lnSpc>
                <a:spcPct val="100000"/>
              </a:lnSpc>
            </a:pPr>
            <a:r>
              <a:rPr lang="da-DK" sz="1800" dirty="0" smtClean="0"/>
              <a:t>Hvad </a:t>
            </a:r>
            <a:r>
              <a:rPr lang="da-DK" sz="1800" dirty="0"/>
              <a:t>tænker du mest over til dagligt?</a:t>
            </a:r>
          </a:p>
          <a:p>
            <a:pPr>
              <a:lnSpc>
                <a:spcPct val="100000"/>
              </a:lnSpc>
            </a:pPr>
            <a:r>
              <a:rPr lang="da-DK" sz="1800" dirty="0" smtClean="0"/>
              <a:t>Hvorfor </a:t>
            </a:r>
            <a:r>
              <a:rPr lang="da-DK" sz="1800" dirty="0"/>
              <a:t>har du valgt at bo i xx kommune?</a:t>
            </a:r>
          </a:p>
          <a:p>
            <a:pPr>
              <a:lnSpc>
                <a:spcPct val="100000"/>
              </a:lnSpc>
            </a:pPr>
            <a:r>
              <a:rPr lang="da-DK" sz="1800" dirty="0" smtClean="0"/>
              <a:t>Hvis </a:t>
            </a:r>
            <a:r>
              <a:rPr lang="da-DK" sz="1800" dirty="0"/>
              <a:t>du skulle anbefale din kommune til en af dine venner, hvad ville du så fremhæve?</a:t>
            </a:r>
          </a:p>
          <a:p>
            <a:pPr>
              <a:lnSpc>
                <a:spcPct val="100000"/>
              </a:lnSpc>
            </a:pPr>
            <a:r>
              <a:rPr lang="da-DK" sz="1800" dirty="0" smtClean="0"/>
              <a:t>Hvordan </a:t>
            </a:r>
            <a:r>
              <a:rPr lang="da-DK" sz="1800" dirty="0"/>
              <a:t>har du valgt at indrette din hverdag?</a:t>
            </a:r>
          </a:p>
          <a:p>
            <a:pPr>
              <a:lnSpc>
                <a:spcPct val="100000"/>
              </a:lnSpc>
            </a:pPr>
            <a:r>
              <a:rPr lang="da-DK" sz="1800" dirty="0" smtClean="0"/>
              <a:t>Hvordan </a:t>
            </a:r>
            <a:r>
              <a:rPr lang="da-DK" sz="1800" dirty="0"/>
              <a:t>tror du din hverdag forandret sig om fem år?</a:t>
            </a:r>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8592" y="4508825"/>
            <a:ext cx="3774160" cy="935227"/>
          </a:xfrm>
          <a:prstGeom prst="rect">
            <a:avLst/>
          </a:prstGeom>
        </p:spPr>
      </p:pic>
    </p:spTree>
    <p:extLst>
      <p:ext uri="{BB962C8B-B14F-4D97-AF65-F5344CB8AC3E}">
        <p14:creationId xmlns:p14="http://schemas.microsoft.com/office/powerpoint/2010/main" val="667685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Journalist for en dag</a:t>
            </a:r>
            <a:endParaRPr lang="da-DK" dirty="0"/>
          </a:p>
        </p:txBody>
      </p:sp>
      <p:sp>
        <p:nvSpPr>
          <p:cNvPr id="3" name="Pladsholder til indhold 2"/>
          <p:cNvSpPr>
            <a:spLocks noGrp="1"/>
          </p:cNvSpPr>
          <p:nvPr>
            <p:ph idx="1"/>
          </p:nvPr>
        </p:nvSpPr>
        <p:spPr/>
        <p:txBody>
          <a:bodyPr>
            <a:normAutofit fontScale="85000" lnSpcReduction="10000"/>
          </a:bodyPr>
          <a:lstStyle/>
          <a:p>
            <a:r>
              <a:rPr lang="da-DK" dirty="0" smtClean="0"/>
              <a:t>Husk</a:t>
            </a:r>
            <a:r>
              <a:rPr lang="da-DK" dirty="0" smtClean="0"/>
              <a:t>:</a:t>
            </a:r>
          </a:p>
          <a:p>
            <a:pPr lvl="1"/>
            <a:r>
              <a:rPr lang="da-DK" dirty="0" smtClean="0"/>
              <a:t>Navn (de må gerne kun vælge fornavn)</a:t>
            </a:r>
          </a:p>
          <a:p>
            <a:pPr lvl="1"/>
            <a:r>
              <a:rPr lang="da-DK" dirty="0" smtClean="0"/>
              <a:t>Alder (hvis de har lyst)</a:t>
            </a:r>
          </a:p>
          <a:p>
            <a:pPr lvl="1"/>
            <a:r>
              <a:rPr lang="da-DK" dirty="0" smtClean="0"/>
              <a:t>Civilstatus </a:t>
            </a:r>
            <a:r>
              <a:rPr lang="da-DK" dirty="0"/>
              <a:t>(gift / ugift / samlevende / single / børn (hvor </a:t>
            </a:r>
            <a:r>
              <a:rPr lang="da-DK" dirty="0" smtClean="0"/>
              <a:t>gamle)</a:t>
            </a:r>
          </a:p>
          <a:p>
            <a:pPr lvl="1"/>
            <a:r>
              <a:rPr lang="da-DK" dirty="0" smtClean="0"/>
              <a:t>Bopæl</a:t>
            </a:r>
          </a:p>
          <a:p>
            <a:pPr lvl="1"/>
            <a:r>
              <a:rPr lang="da-DK" dirty="0" smtClean="0"/>
              <a:t>Uddannelse</a:t>
            </a:r>
            <a:r>
              <a:rPr lang="da-DK" dirty="0"/>
              <a:t>/ Job</a:t>
            </a:r>
          </a:p>
          <a:p>
            <a:pPr lvl="1"/>
            <a:endParaRPr lang="da-DK" dirty="0"/>
          </a:p>
          <a:p>
            <a:pPr lvl="1"/>
            <a:r>
              <a:rPr lang="da-DK" dirty="0" smtClean="0"/>
              <a:t>Tilladelse til offentliggørelse – giv dem en flyer</a:t>
            </a:r>
          </a:p>
          <a:p>
            <a:pPr lvl="1"/>
            <a:r>
              <a:rPr lang="da-DK" dirty="0" smtClean="0"/>
              <a:t>Billede </a:t>
            </a:r>
            <a:r>
              <a:rPr lang="da-DK" dirty="0" smtClean="0"/>
              <a:t>(vær </a:t>
            </a:r>
            <a:r>
              <a:rPr lang="da-DK" dirty="0" smtClean="0"/>
              <a:t>kreative i billeder: kan være af fødder, indkøbstasker, billede af ryggen, billeder af kontordør)</a:t>
            </a:r>
          </a:p>
          <a:p>
            <a:pPr lvl="1"/>
            <a:r>
              <a:rPr lang="da-DK" dirty="0" smtClean="0"/>
              <a:t>Opsummer, hvad I vil </a:t>
            </a:r>
            <a:r>
              <a:rPr lang="da-DK" dirty="0" smtClean="0"/>
              <a:t>skrive, så personen er tryg ved jer</a:t>
            </a:r>
            <a:endParaRPr lang="da-DK"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8592" y="5159983"/>
            <a:ext cx="3774160" cy="935227"/>
          </a:xfrm>
          <a:prstGeom prst="rect">
            <a:avLst/>
          </a:prstGeom>
        </p:spPr>
      </p:pic>
    </p:spTree>
    <p:extLst>
      <p:ext uri="{BB962C8B-B14F-4D97-AF65-F5344CB8AC3E}">
        <p14:creationId xmlns:p14="http://schemas.microsoft.com/office/powerpoint/2010/main" val="6420335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TM10001114[[fn=Galleri]]</Template>
  <TotalTime>0</TotalTime>
  <Words>2686</Words>
  <Application>Microsoft Office PowerPoint</Application>
  <PresentationFormat>Widescreen</PresentationFormat>
  <Paragraphs>231</Paragraphs>
  <Slides>18</Slides>
  <Notes>17</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18</vt:i4>
      </vt:variant>
    </vt:vector>
  </HeadingPairs>
  <TitlesOfParts>
    <vt:vector size="23" baseType="lpstr">
      <vt:lpstr>Arial</vt:lpstr>
      <vt:lpstr>Calibri</vt:lpstr>
      <vt:lpstr>Gill Sans MT</vt:lpstr>
      <vt:lpstr>Wingdings</vt:lpstr>
      <vt:lpstr>Gallery</vt:lpstr>
      <vt:lpstr>SOME journalist for en dag</vt:lpstr>
      <vt:lpstr>Program </vt:lpstr>
      <vt:lpstr>Lidt om mig og XXX Bibliotek</vt:lpstr>
      <vt:lpstr>Humans of New York</vt:lpstr>
      <vt:lpstr>Interview tips og tricks</vt:lpstr>
      <vt:lpstr>Journalist for en dag</vt:lpstr>
      <vt:lpstr>Journalist for en dag</vt:lpstr>
      <vt:lpstr>Journalist for en dag</vt:lpstr>
      <vt:lpstr>Journalist for en dag</vt:lpstr>
      <vt:lpstr>Journalist for en dag</vt:lpstr>
      <vt:lpstr>Intervieweren</vt:lpstr>
      <vt:lpstr>At tage noter </vt:lpstr>
      <vt:lpstr>Fotograf</vt:lpstr>
      <vt:lpstr>Gruppearbejde</vt:lpstr>
      <vt:lpstr>Pause</vt:lpstr>
      <vt:lpstr>Journalist i felten</vt:lpstr>
      <vt:lpstr>Husk en flyer til alle I interviwer</vt:lpstr>
      <vt:lpstr>Opsamling</vt:lpstr>
    </vt:vector>
  </TitlesOfParts>
  <Company>Brønderslev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journalist for en dag</dc:title>
  <dc:creator>Louise Eltved Krogsgård</dc:creator>
  <cp:lastModifiedBy>Louise Eltved Krogsgård</cp:lastModifiedBy>
  <cp:revision>14</cp:revision>
  <dcterms:created xsi:type="dcterms:W3CDTF">2018-01-17T10:19:52Z</dcterms:created>
  <dcterms:modified xsi:type="dcterms:W3CDTF">2018-04-04T07:42:19Z</dcterms:modified>
</cp:coreProperties>
</file>